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91" r:id="rId5"/>
    <p:sldId id="424" r:id="rId6"/>
    <p:sldId id="446" r:id="rId7"/>
    <p:sldId id="290" r:id="rId8"/>
    <p:sldId id="394" r:id="rId9"/>
    <p:sldId id="447" r:id="rId10"/>
    <p:sldId id="372" r:id="rId11"/>
    <p:sldId id="448" r:id="rId12"/>
    <p:sldId id="450" r:id="rId13"/>
    <p:sldId id="451" r:id="rId14"/>
    <p:sldId id="452" r:id="rId15"/>
    <p:sldId id="453" r:id="rId16"/>
    <p:sldId id="454" r:id="rId17"/>
    <p:sldId id="455" r:id="rId18"/>
    <p:sldId id="456" r:id="rId19"/>
    <p:sldId id="457" r:id="rId20"/>
    <p:sldId id="459" r:id="rId21"/>
    <p:sldId id="460" r:id="rId22"/>
    <p:sldId id="463" r:id="rId23"/>
    <p:sldId id="464" r:id="rId24"/>
    <p:sldId id="461" r:id="rId25"/>
    <p:sldId id="462" r:id="rId26"/>
    <p:sldId id="465" r:id="rId27"/>
    <p:sldId id="466" r:id="rId28"/>
    <p:sldId id="467" r:id="rId29"/>
    <p:sldId id="468" r:id="rId30"/>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3EE436-CCA6-48AD-8CB1-817A41A94625}" v="2" dt="2021-09-14T03:59:53.5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p:scale>
        <a:sx n="100" d="100"/>
        <a:sy n="100" d="100"/>
      </p:scale>
      <p:origin x="0" y="-70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eter\Desktop\EWOSA\EWOSA%20General%20Public%20Survey%20Charts%20August%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Total Awareness of the Energy and Water Ombudsman of</a:t>
            </a:r>
            <a:r>
              <a:rPr lang="en-US" b="1" baseline="0" dirty="0"/>
              <a:t> South Australia</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8881383481887099E-2"/>
          <c:y val="0.13145147805787746"/>
          <c:w val="0.80514186995661075"/>
          <c:h val="0.78893202952840991"/>
        </c:manualLayout>
      </c:layout>
      <c:barChart>
        <c:barDir val="col"/>
        <c:grouping val="clustered"/>
        <c:varyColors val="0"/>
        <c:ser>
          <c:idx val="0"/>
          <c:order val="0"/>
          <c:tx>
            <c:strRef>
              <c:f>Sheet1!$B$166</c:f>
              <c:strCache>
                <c:ptCount val="1"/>
                <c:pt idx="0">
                  <c:v>2011</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Sheet1!$A$167:$A$171</c:f>
              <c:strCache>
                <c:ptCount val="5"/>
                <c:pt idx="0">
                  <c:v>Total Aware of EWOSA</c:v>
                </c:pt>
                <c:pt idx="1">
                  <c:v>Total Unaware of EWOSA</c:v>
                </c:pt>
                <c:pt idx="2">
                  <c:v>Unprompted awareness</c:v>
                </c:pt>
                <c:pt idx="3">
                  <c:v>Aware when named</c:v>
                </c:pt>
                <c:pt idx="4">
                  <c:v>Aware when described</c:v>
                </c:pt>
              </c:strCache>
            </c:strRef>
          </c:cat>
          <c:val>
            <c:numRef>
              <c:f>Sheet1!$B$167:$B$171</c:f>
              <c:numCache>
                <c:formatCode>0%</c:formatCode>
                <c:ptCount val="5"/>
                <c:pt idx="0">
                  <c:v>0.45</c:v>
                </c:pt>
                <c:pt idx="1">
                  <c:v>0.55000000000000004</c:v>
                </c:pt>
                <c:pt idx="2">
                  <c:v>0.28000000000000003</c:v>
                </c:pt>
                <c:pt idx="3">
                  <c:v>0.13</c:v>
                </c:pt>
                <c:pt idx="4">
                  <c:v>0.04</c:v>
                </c:pt>
              </c:numCache>
            </c:numRef>
          </c:val>
          <c:extLst>
            <c:ext xmlns:c16="http://schemas.microsoft.com/office/drawing/2014/chart" uri="{C3380CC4-5D6E-409C-BE32-E72D297353CC}">
              <c16:uniqueId val="{00000000-FB79-4A28-9412-4FB9E801D2FB}"/>
            </c:ext>
          </c:extLst>
        </c:ser>
        <c:ser>
          <c:idx val="1"/>
          <c:order val="1"/>
          <c:tx>
            <c:strRef>
              <c:f>Sheet1!$C$166</c:f>
              <c:strCache>
                <c:ptCount val="1"/>
                <c:pt idx="0">
                  <c:v>2015</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Sheet1!$A$167:$A$171</c:f>
              <c:strCache>
                <c:ptCount val="5"/>
                <c:pt idx="0">
                  <c:v>Total Aware of EWOSA</c:v>
                </c:pt>
                <c:pt idx="1">
                  <c:v>Total Unaware of EWOSA</c:v>
                </c:pt>
                <c:pt idx="2">
                  <c:v>Unprompted awareness</c:v>
                </c:pt>
                <c:pt idx="3">
                  <c:v>Aware when named</c:v>
                </c:pt>
                <c:pt idx="4">
                  <c:v>Aware when described</c:v>
                </c:pt>
              </c:strCache>
            </c:strRef>
          </c:cat>
          <c:val>
            <c:numRef>
              <c:f>Sheet1!$C$167:$C$171</c:f>
              <c:numCache>
                <c:formatCode>0%</c:formatCode>
                <c:ptCount val="5"/>
                <c:pt idx="0">
                  <c:v>0.55000000000000004</c:v>
                </c:pt>
                <c:pt idx="1">
                  <c:v>0.45</c:v>
                </c:pt>
                <c:pt idx="2">
                  <c:v>0.25</c:v>
                </c:pt>
                <c:pt idx="3">
                  <c:v>0.21</c:v>
                </c:pt>
                <c:pt idx="4">
                  <c:v>0.1</c:v>
                </c:pt>
              </c:numCache>
            </c:numRef>
          </c:val>
          <c:extLst>
            <c:ext xmlns:c16="http://schemas.microsoft.com/office/drawing/2014/chart" uri="{C3380CC4-5D6E-409C-BE32-E72D297353CC}">
              <c16:uniqueId val="{00000001-FB79-4A28-9412-4FB9E801D2FB}"/>
            </c:ext>
          </c:extLst>
        </c:ser>
        <c:ser>
          <c:idx val="2"/>
          <c:order val="2"/>
          <c:tx>
            <c:strRef>
              <c:f>Sheet1!$D$166</c:f>
              <c:strCache>
                <c:ptCount val="1"/>
                <c:pt idx="0">
                  <c:v>2021</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Sheet1!$A$167:$A$171</c:f>
              <c:strCache>
                <c:ptCount val="5"/>
                <c:pt idx="0">
                  <c:v>Total Aware of EWOSA</c:v>
                </c:pt>
                <c:pt idx="1">
                  <c:v>Total Unaware of EWOSA</c:v>
                </c:pt>
                <c:pt idx="2">
                  <c:v>Unprompted awareness</c:v>
                </c:pt>
                <c:pt idx="3">
                  <c:v>Aware when named</c:v>
                </c:pt>
                <c:pt idx="4">
                  <c:v>Aware when described</c:v>
                </c:pt>
              </c:strCache>
            </c:strRef>
          </c:cat>
          <c:val>
            <c:numRef>
              <c:f>Sheet1!$D$167:$D$171</c:f>
              <c:numCache>
                <c:formatCode>0%</c:formatCode>
                <c:ptCount val="5"/>
                <c:pt idx="0">
                  <c:v>0.76</c:v>
                </c:pt>
                <c:pt idx="1">
                  <c:v>0.24</c:v>
                </c:pt>
                <c:pt idx="2">
                  <c:v>0.46</c:v>
                </c:pt>
                <c:pt idx="3">
                  <c:v>0.19</c:v>
                </c:pt>
                <c:pt idx="4">
                  <c:v>0.11</c:v>
                </c:pt>
              </c:numCache>
            </c:numRef>
          </c:val>
          <c:extLst>
            <c:ext xmlns:c16="http://schemas.microsoft.com/office/drawing/2014/chart" uri="{C3380CC4-5D6E-409C-BE32-E72D297353CC}">
              <c16:uniqueId val="{00000002-FB79-4A28-9412-4FB9E801D2FB}"/>
            </c:ext>
          </c:extLst>
        </c:ser>
        <c:dLbls>
          <c:showLegendKey val="0"/>
          <c:showVal val="0"/>
          <c:showCatName val="0"/>
          <c:showSerName val="0"/>
          <c:showPercent val="0"/>
          <c:showBubbleSize val="0"/>
        </c:dLbls>
        <c:gapWidth val="219"/>
        <c:axId val="432409384"/>
        <c:axId val="432406432"/>
      </c:barChart>
      <c:catAx>
        <c:axId val="432409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32406432"/>
        <c:crosses val="autoZero"/>
        <c:auto val="1"/>
        <c:lblAlgn val="ctr"/>
        <c:lblOffset val="100"/>
        <c:noMultiLvlLbl val="0"/>
      </c:catAx>
      <c:valAx>
        <c:axId val="432406432"/>
        <c:scaling>
          <c:orientation val="minMax"/>
          <c:max val="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24093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5EF8A3-6D6A-4662-A04D-4A473DED89C3}"/>
              </a:ext>
            </a:extLst>
          </p:cNvPr>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4667931E-782F-460C-8EC4-E85DB95765D5}"/>
              </a:ext>
            </a:extLst>
          </p:cNvPr>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F556560B-F02C-47BF-823D-9156E3648D36}" type="datetimeFigureOut">
              <a:rPr lang="en-AU" smtClean="0"/>
              <a:t>14/09/2021</a:t>
            </a:fld>
            <a:endParaRPr lang="en-AU"/>
          </a:p>
        </p:txBody>
      </p:sp>
      <p:sp>
        <p:nvSpPr>
          <p:cNvPr id="4" name="Footer Placeholder 3">
            <a:extLst>
              <a:ext uri="{FF2B5EF4-FFF2-40B4-BE49-F238E27FC236}">
                <a16:creationId xmlns:a16="http://schemas.microsoft.com/office/drawing/2014/main" id="{BF45FB35-A5CF-4E3E-A73A-34CD1B2644B4}"/>
              </a:ext>
            </a:extLst>
          </p:cNvPr>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438C403F-D0C0-4F6D-9282-26FF35709D83}"/>
              </a:ext>
            </a:extLst>
          </p:cNvPr>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A50B08D5-5950-4B8B-9719-6FA6B7226607}" type="slidenum">
              <a:rPr lang="en-AU" smtClean="0"/>
              <a:t>‹#›</a:t>
            </a:fld>
            <a:endParaRPr lang="en-AU"/>
          </a:p>
        </p:txBody>
      </p:sp>
    </p:spTree>
    <p:extLst>
      <p:ext uri="{BB962C8B-B14F-4D97-AF65-F5344CB8AC3E}">
        <p14:creationId xmlns:p14="http://schemas.microsoft.com/office/powerpoint/2010/main" val="26045934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0014A60E-583F-49F1-9D3F-9DD93A0AADEF}" type="datetimeFigureOut">
              <a:rPr lang="en-AU" smtClean="0"/>
              <a:t>14/09/2021</a:t>
            </a:fld>
            <a:endParaRPr lang="en-AU"/>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5F623BDA-146F-44FC-95D6-72392640083C}" type="slidenum">
              <a:rPr lang="en-AU" smtClean="0"/>
              <a:t>‹#›</a:t>
            </a:fld>
            <a:endParaRPr lang="en-AU"/>
          </a:p>
        </p:txBody>
      </p:sp>
    </p:spTree>
    <p:extLst>
      <p:ext uri="{BB962C8B-B14F-4D97-AF65-F5344CB8AC3E}">
        <p14:creationId xmlns:p14="http://schemas.microsoft.com/office/powerpoint/2010/main" val="321715520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6EEF0-9EF6-4268-A45A-152E856CD1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68BBD31-7F20-41AE-9744-0E078102AD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0BF8C03-804A-4EE6-A387-311030816AA4}"/>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5" name="Footer Placeholder 4">
            <a:extLst>
              <a:ext uri="{FF2B5EF4-FFF2-40B4-BE49-F238E27FC236}">
                <a16:creationId xmlns:a16="http://schemas.microsoft.com/office/drawing/2014/main" id="{A13265F4-1448-4063-8F21-8241E76171C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752E849-495B-4B38-A662-033DF1F7E34A}"/>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367958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F1EA9-4F59-40B6-BA4B-947CC2BEE7A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04EE074-E94D-495C-B1D1-8C4EFCD9E2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A6334D8-24D5-4683-BDFB-FBC709BB4E68}"/>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5" name="Footer Placeholder 4">
            <a:extLst>
              <a:ext uri="{FF2B5EF4-FFF2-40B4-BE49-F238E27FC236}">
                <a16:creationId xmlns:a16="http://schemas.microsoft.com/office/drawing/2014/main" id="{DB740F9C-9C6E-4969-B408-F4F1005B64A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000C3DD-F7B9-4279-A643-273B480807E8}"/>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1465415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87F325-C3A4-443C-A185-332B99ECF4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942FBC6-8457-47CD-BD27-FACC9B657E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685ECEF-14E4-46E4-96D0-6571F76ED864}"/>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5" name="Footer Placeholder 4">
            <a:extLst>
              <a:ext uri="{FF2B5EF4-FFF2-40B4-BE49-F238E27FC236}">
                <a16:creationId xmlns:a16="http://schemas.microsoft.com/office/drawing/2014/main" id="{B8205147-FE59-4A1E-8A66-F44E3CB9ADF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CE3BB40-5207-4998-B2FE-D13D6395FA87}"/>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40319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69C0A-26A6-410C-93AB-148F1756806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0604FBE-FC73-4424-AD13-D865763F7BA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7352816-3D73-42F0-963C-A9EA415BA677}"/>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5" name="Footer Placeholder 4">
            <a:extLst>
              <a:ext uri="{FF2B5EF4-FFF2-40B4-BE49-F238E27FC236}">
                <a16:creationId xmlns:a16="http://schemas.microsoft.com/office/drawing/2014/main" id="{DB5E9524-F550-44D9-B931-5B5155DD3BE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55D3FE9-8DE5-4137-832D-E3829EC0E120}"/>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260212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825B-DAA3-4914-9B46-1DEAB9082A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AACD4F3-A275-4C4A-BADC-C6B1DDE80D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D04F3B-3385-4787-BDC3-EA95E59576CE}"/>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5" name="Footer Placeholder 4">
            <a:extLst>
              <a:ext uri="{FF2B5EF4-FFF2-40B4-BE49-F238E27FC236}">
                <a16:creationId xmlns:a16="http://schemas.microsoft.com/office/drawing/2014/main" id="{3032C1D3-5063-46AD-BE68-A587BC6709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516BCE9-CB82-4ECF-A21F-C936CEE9F899}"/>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1262214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FDF5E-AFB0-4F85-A18A-173DD07183D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353697D-438A-4AC9-B61E-1A0A650C3E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3EB0870-82F4-4D2C-BBBB-4ED8B282B6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518AAE-33FA-49F4-8EEF-8403E014CD95}"/>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6" name="Footer Placeholder 5">
            <a:extLst>
              <a:ext uri="{FF2B5EF4-FFF2-40B4-BE49-F238E27FC236}">
                <a16:creationId xmlns:a16="http://schemas.microsoft.com/office/drawing/2014/main" id="{D9A4773B-B874-49B0-B12B-16C61E1FF86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9F13DFC-1A5E-4E91-8DB5-A1E39FC0D1B0}"/>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842768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947F9-12EB-4A66-864E-02DAAA12779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0D155EC-64A0-4B94-9B33-8EA28D96CC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4197088-BA21-4F43-B9F0-1D2C2B47BB4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E0B54B0-D71A-4BD3-9DBC-57B09F1FC5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61365F-1F76-4F0E-AE95-A13CE82C50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5E98BBD-12FB-4D12-A8DB-8B28153CFDCD}"/>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8" name="Footer Placeholder 7">
            <a:extLst>
              <a:ext uri="{FF2B5EF4-FFF2-40B4-BE49-F238E27FC236}">
                <a16:creationId xmlns:a16="http://schemas.microsoft.com/office/drawing/2014/main" id="{9A0D37A9-84C0-4519-87BC-B11232AB5B2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3DA3EA3-03D6-4552-8C3D-FC31A92556E9}"/>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2066573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333B-8956-4CE9-8D41-E180465E2BE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D7E8C93-C85A-4DE7-8249-BF1B9C4D7A07}"/>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4" name="Footer Placeholder 3">
            <a:extLst>
              <a:ext uri="{FF2B5EF4-FFF2-40B4-BE49-F238E27FC236}">
                <a16:creationId xmlns:a16="http://schemas.microsoft.com/office/drawing/2014/main" id="{2C443962-D605-4619-8794-6C8808A99F9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4C74066-BDA5-42EC-8EC9-C7FA0930D1EA}"/>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346024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3DAFD-158C-4B91-8760-1C47807F2ABB}"/>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3" name="Footer Placeholder 2">
            <a:extLst>
              <a:ext uri="{FF2B5EF4-FFF2-40B4-BE49-F238E27FC236}">
                <a16:creationId xmlns:a16="http://schemas.microsoft.com/office/drawing/2014/main" id="{4FCD6DB1-6EE5-4DA9-BB4B-886A6FE34FE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83DEE50-EE5A-47F1-B334-99031DCCB20E}"/>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314932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00947-E29B-43D2-A92E-E41CAB6E1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260B900-6FA9-4BC9-B899-901F8C51B3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D9342AAB-2D29-429D-8824-6666E0340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6501E6-A1AB-4667-BB81-CAAC5DB2B81B}"/>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6" name="Footer Placeholder 5">
            <a:extLst>
              <a:ext uri="{FF2B5EF4-FFF2-40B4-BE49-F238E27FC236}">
                <a16:creationId xmlns:a16="http://schemas.microsoft.com/office/drawing/2014/main" id="{71595349-1A10-4438-AD1C-6888A68E2CF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4D9EF1C-39F0-427B-8AC5-E76267B4AB68}"/>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215411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ABA9-D38F-4402-B122-34BF5E252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3428F027-4AEA-46EC-92E6-356B940DB4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F489C3D-E717-4F70-BF9D-996C2FD3AA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BA00AC-40BA-4DC4-8F73-5A206029FE3A}"/>
              </a:ext>
            </a:extLst>
          </p:cNvPr>
          <p:cNvSpPr>
            <a:spLocks noGrp="1"/>
          </p:cNvSpPr>
          <p:nvPr>
            <p:ph type="dt" sz="half" idx="10"/>
          </p:nvPr>
        </p:nvSpPr>
        <p:spPr/>
        <p:txBody>
          <a:bodyPr/>
          <a:lstStyle/>
          <a:p>
            <a:fld id="{8250010C-346B-40DB-B016-6BCFCB77C185}" type="datetimeFigureOut">
              <a:rPr lang="en-AU" smtClean="0"/>
              <a:t>14/09/2021</a:t>
            </a:fld>
            <a:endParaRPr lang="en-AU"/>
          </a:p>
        </p:txBody>
      </p:sp>
      <p:sp>
        <p:nvSpPr>
          <p:cNvPr id="6" name="Footer Placeholder 5">
            <a:extLst>
              <a:ext uri="{FF2B5EF4-FFF2-40B4-BE49-F238E27FC236}">
                <a16:creationId xmlns:a16="http://schemas.microsoft.com/office/drawing/2014/main" id="{FA60A6BB-6B6D-4CBF-B9CD-69D805892D4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CFB833B-2607-4440-A71D-1341AD5A4F57}"/>
              </a:ext>
            </a:extLst>
          </p:cNvPr>
          <p:cNvSpPr>
            <a:spLocks noGrp="1"/>
          </p:cNvSpPr>
          <p:nvPr>
            <p:ph type="sldNum" sz="quarter" idx="12"/>
          </p:nvPr>
        </p:nvSpPr>
        <p:spPr/>
        <p:txBody>
          <a:bodyPr/>
          <a:lstStyle/>
          <a:p>
            <a:fld id="{7E288AED-6F1A-4EE6-BC6C-43D14C96FE51}" type="slidenum">
              <a:rPr lang="en-AU" smtClean="0"/>
              <a:t>‹#›</a:t>
            </a:fld>
            <a:endParaRPr lang="en-AU"/>
          </a:p>
        </p:txBody>
      </p:sp>
    </p:spTree>
    <p:extLst>
      <p:ext uri="{BB962C8B-B14F-4D97-AF65-F5344CB8AC3E}">
        <p14:creationId xmlns:p14="http://schemas.microsoft.com/office/powerpoint/2010/main" val="339946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91BA848-85BF-4B37-92A5-E9630B2887D3}"/>
              </a:ext>
            </a:extLst>
          </p:cNvPr>
          <p:cNvSpPr>
            <a:spLocks noGrp="1"/>
          </p:cNvSpPr>
          <p:nvPr>
            <p:ph type="ftr" sz="quarter" idx="3"/>
          </p:nvPr>
        </p:nvSpPr>
        <p:spPr>
          <a:xfrm>
            <a:off x="6003634" y="6530201"/>
            <a:ext cx="184731" cy="276999"/>
          </a:xfrm>
          <a:prstGeom prst="rect">
            <a:avLst/>
          </a:prstGeom>
        </p:spPr>
        <p:txBody>
          <a:bodyPr vert="horz" wrap="none" lIns="91440" tIns="45720" rIns="91440" bIns="45720" rtlCol="0" anchor="b" anchorCtr="1">
            <a:spAutoFit/>
          </a:bodyPr>
          <a:lstStyle>
            <a:lvl1pPr algn="ctr">
              <a:defRPr sz="1200">
                <a:solidFill>
                  <a:schemeClr val="tx1">
                    <a:tint val="75000"/>
                  </a:schemeClr>
                </a:solidFill>
              </a:defRPr>
            </a:lvl1pPr>
          </a:lstStyle>
          <a:p>
            <a:endParaRPr lang="en-AU"/>
          </a:p>
        </p:txBody>
      </p:sp>
      <p:sp>
        <p:nvSpPr>
          <p:cNvPr id="2" name="Title Placeholder 1">
            <a:extLst>
              <a:ext uri="{FF2B5EF4-FFF2-40B4-BE49-F238E27FC236}">
                <a16:creationId xmlns:a16="http://schemas.microsoft.com/office/drawing/2014/main" id="{9AA330F5-6F2B-402A-AC5A-AC26647B55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EF02E81-C472-4EFF-9339-AA6148EF8F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6940044-29F3-4B31-B494-26AA4A7F2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0010C-346B-40DB-B016-6BCFCB77C185}" type="datetimeFigureOut">
              <a:rPr lang="en-AU" smtClean="0"/>
              <a:t>14/09/2021</a:t>
            </a:fld>
            <a:endParaRPr lang="en-AU"/>
          </a:p>
        </p:txBody>
      </p:sp>
      <p:sp>
        <p:nvSpPr>
          <p:cNvPr id="6" name="Slide Number Placeholder 5">
            <a:extLst>
              <a:ext uri="{FF2B5EF4-FFF2-40B4-BE49-F238E27FC236}">
                <a16:creationId xmlns:a16="http://schemas.microsoft.com/office/drawing/2014/main" id="{6B52F5DB-D3CE-4FC6-9093-279AFBB898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88AED-6F1A-4EE6-BC6C-43D14C96FE51}" type="slidenum">
              <a:rPr lang="en-AU" smtClean="0"/>
              <a:t>‹#›</a:t>
            </a:fld>
            <a:endParaRPr lang="en-AU"/>
          </a:p>
        </p:txBody>
      </p:sp>
    </p:spTree>
    <p:extLst>
      <p:ext uri="{BB962C8B-B14F-4D97-AF65-F5344CB8AC3E}">
        <p14:creationId xmlns:p14="http://schemas.microsoft.com/office/powerpoint/2010/main" val="2999671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5705BC8-74FB-4D9A-9DCA-7BEE4F8FD4F4}"/>
              </a:ext>
            </a:extLst>
          </p:cNvPr>
          <p:cNvSpPr>
            <a:spLocks noGrp="1"/>
          </p:cNvSpPr>
          <p:nvPr>
            <p:ph type="ftr" sz="quarter" idx="11"/>
          </p:nvPr>
        </p:nvSpPr>
        <p:spPr>
          <a:xfrm>
            <a:off x="6003634" y="6530201"/>
            <a:ext cx="184731" cy="276999"/>
          </a:xfrm>
        </p:spPr>
        <p:txBody>
          <a:bodyPr wrap="none" anchor="b" anchorCtr="1">
            <a:spAutoFit/>
          </a:bodyPr>
          <a:lstStyle/>
          <a:p>
            <a:endParaRPr lang="en-AU" dirty="0"/>
          </a:p>
        </p:txBody>
      </p:sp>
      <p:sp>
        <p:nvSpPr>
          <p:cNvPr id="2" name="Title 1">
            <a:extLst>
              <a:ext uri="{FF2B5EF4-FFF2-40B4-BE49-F238E27FC236}">
                <a16:creationId xmlns:a16="http://schemas.microsoft.com/office/drawing/2014/main" id="{48045447-DAE1-4B82-A72B-B98E08FD6F05}"/>
              </a:ext>
            </a:extLst>
          </p:cNvPr>
          <p:cNvSpPr>
            <a:spLocks noGrp="1"/>
          </p:cNvSpPr>
          <p:nvPr>
            <p:ph type="ctrTitle"/>
          </p:nvPr>
        </p:nvSpPr>
        <p:spPr>
          <a:xfrm>
            <a:off x="891153" y="333375"/>
            <a:ext cx="10367397" cy="6210300"/>
          </a:xfrm>
        </p:spPr>
        <p:txBody>
          <a:bodyPr anchor="ctr">
            <a:normAutofit fontScale="90000"/>
          </a:bodyPr>
          <a:lstStyle/>
          <a:p>
            <a:br>
              <a:rPr lang="en-AU" b="1" dirty="0"/>
            </a:br>
            <a:br>
              <a:rPr lang="en-AU" b="1" dirty="0"/>
            </a:br>
            <a:br>
              <a:rPr lang="en-AU" b="1" dirty="0"/>
            </a:br>
            <a:r>
              <a:rPr lang="en-AU" sz="7300" b="1" dirty="0">
                <a:solidFill>
                  <a:schemeClr val="accent1">
                    <a:lumMod val="50000"/>
                  </a:schemeClr>
                </a:solidFill>
              </a:rPr>
              <a:t>EWOSA Summary Report</a:t>
            </a:r>
            <a:br>
              <a:rPr lang="en-AU" dirty="0"/>
            </a:br>
            <a:br>
              <a:rPr lang="en-AU" dirty="0"/>
            </a:br>
            <a:r>
              <a:rPr lang="en-AU" sz="3100" dirty="0">
                <a:solidFill>
                  <a:srgbClr val="002060"/>
                </a:solidFill>
              </a:rPr>
              <a:t>Prepared by: Peter Hine</a:t>
            </a:r>
            <a:br>
              <a:rPr lang="en-AU" sz="3100" dirty="0">
                <a:solidFill>
                  <a:srgbClr val="002060"/>
                </a:solidFill>
              </a:rPr>
            </a:br>
            <a:r>
              <a:rPr lang="en-AU" sz="3100" dirty="0">
                <a:solidFill>
                  <a:srgbClr val="002060"/>
                </a:solidFill>
              </a:rPr>
              <a:t>Front Window Consulting</a:t>
            </a:r>
            <a:br>
              <a:rPr lang="en-AU" sz="3100" dirty="0">
                <a:solidFill>
                  <a:srgbClr val="002060"/>
                </a:solidFill>
              </a:rPr>
            </a:br>
            <a:r>
              <a:rPr lang="en-AU" sz="3100" dirty="0">
                <a:solidFill>
                  <a:srgbClr val="002060"/>
                </a:solidFill>
              </a:rPr>
              <a:t>August 2021</a:t>
            </a:r>
            <a:br>
              <a:rPr lang="en-AU" dirty="0"/>
            </a:br>
            <a:br>
              <a:rPr lang="en-AU" dirty="0"/>
            </a:br>
            <a:endParaRPr lang="en-AU" sz="1600" b="1" dirty="0"/>
          </a:p>
        </p:txBody>
      </p:sp>
    </p:spTree>
    <p:extLst>
      <p:ext uri="{BB962C8B-B14F-4D97-AF65-F5344CB8AC3E}">
        <p14:creationId xmlns:p14="http://schemas.microsoft.com/office/powerpoint/2010/main" val="391543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a:lnSpc>
                <a:spcPct val="120000"/>
              </a:lnSpc>
              <a:spcBef>
                <a:spcPts val="0"/>
              </a:spcBef>
            </a:pPr>
            <a:r>
              <a:rPr lang="en-AU" sz="2500" b="1" dirty="0"/>
              <a:t>Almost all (94%) of the staff surveyed indicated that the Energy and Water Ombudsman’s Scheme delivers on its Constitution and Charter</a:t>
            </a:r>
          </a:p>
          <a:p>
            <a:pPr>
              <a:lnSpc>
                <a:spcPct val="120000"/>
              </a:lnSpc>
              <a:spcBef>
                <a:spcPts val="0"/>
              </a:spcBef>
            </a:pPr>
            <a:r>
              <a:rPr lang="en-AU" sz="2500" b="1" dirty="0"/>
              <a:t>All staff (100%) are of the opinion that customers can access the Scheme with ease</a:t>
            </a:r>
          </a:p>
          <a:p>
            <a:pPr>
              <a:lnSpc>
                <a:spcPct val="120000"/>
              </a:lnSpc>
              <a:spcBef>
                <a:spcPts val="0"/>
              </a:spcBef>
            </a:pPr>
            <a:r>
              <a:rPr lang="en-AU" sz="2500" b="1" dirty="0"/>
              <a:t>There were generally high levels of agreement with the following statements:</a:t>
            </a:r>
          </a:p>
          <a:p>
            <a:pPr lvl="1">
              <a:lnSpc>
                <a:spcPct val="120000"/>
              </a:lnSpc>
              <a:spcBef>
                <a:spcPts val="0"/>
              </a:spcBef>
            </a:pPr>
            <a:r>
              <a:rPr lang="en-AU" sz="2500" b="1" dirty="0"/>
              <a:t>The Scheme operates in an independent manner and customers are made aware of this by staff (100% agreed)</a:t>
            </a:r>
          </a:p>
          <a:p>
            <a:pPr lvl="1">
              <a:lnSpc>
                <a:spcPct val="120000"/>
              </a:lnSpc>
              <a:spcBef>
                <a:spcPts val="0"/>
              </a:spcBef>
            </a:pPr>
            <a:r>
              <a:rPr lang="en-AU" sz="2500" b="1" dirty="0"/>
              <a:t>Customers and staff are treated with politeness and respect (100% agreed)</a:t>
            </a:r>
          </a:p>
          <a:p>
            <a:pPr lvl="1">
              <a:lnSpc>
                <a:spcPct val="120000"/>
              </a:lnSpc>
              <a:spcBef>
                <a:spcPts val="0"/>
              </a:spcBef>
            </a:pPr>
            <a:r>
              <a:rPr lang="en-AU" sz="2500" b="1" dirty="0"/>
              <a:t>The staff have the tools and resources to do their jobs so as they deliver on the charter of the Scheme (100% agreed)</a:t>
            </a:r>
          </a:p>
          <a:p>
            <a:pPr lvl="1">
              <a:lnSpc>
                <a:spcPct val="120000"/>
              </a:lnSpc>
              <a:spcBef>
                <a:spcPts val="0"/>
              </a:spcBef>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171339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a:lnSpc>
                <a:spcPct val="120000"/>
              </a:lnSpc>
              <a:spcBef>
                <a:spcPts val="0"/>
              </a:spcBef>
            </a:pPr>
            <a:r>
              <a:rPr lang="en-AU" sz="2500" b="1" dirty="0"/>
              <a:t>There were generally high levels of agreement with the following statements:</a:t>
            </a:r>
          </a:p>
          <a:p>
            <a:pPr lvl="1">
              <a:lnSpc>
                <a:spcPct val="120000"/>
              </a:lnSpc>
              <a:spcBef>
                <a:spcPts val="0"/>
              </a:spcBef>
            </a:pPr>
            <a:r>
              <a:rPr lang="en-AU" sz="2500" b="1" dirty="0"/>
              <a:t>Case outcomes are based on the Scheme’s guiding principles ensuring equity and fairness to all parties (100% agreed)</a:t>
            </a:r>
          </a:p>
          <a:p>
            <a:pPr lvl="1">
              <a:lnSpc>
                <a:spcPct val="120000"/>
              </a:lnSpc>
              <a:spcBef>
                <a:spcPts val="0"/>
              </a:spcBef>
            </a:pPr>
            <a:r>
              <a:rPr lang="en-AU" sz="2500" b="1" dirty="0"/>
              <a:t>The Scheme provides quality customer service to members and customers in an equal manner (100% agreed)</a:t>
            </a:r>
          </a:p>
          <a:p>
            <a:pPr lvl="1">
              <a:lnSpc>
                <a:spcPct val="120000"/>
              </a:lnSpc>
              <a:spcBef>
                <a:spcPts val="0"/>
              </a:spcBef>
            </a:pPr>
            <a:r>
              <a:rPr lang="en-AU" sz="2500" b="1" dirty="0"/>
              <a:t>The jurisdiction of the Scheme is adequate to address the key concerns of consumers of energy and water services in today’s markets (57% agreed)</a:t>
            </a:r>
          </a:p>
          <a:p>
            <a:pPr lvl="1">
              <a:lnSpc>
                <a:spcPct val="120000"/>
              </a:lnSpc>
              <a:spcBef>
                <a:spcPts val="0"/>
              </a:spcBef>
            </a:pPr>
            <a:r>
              <a:rPr lang="en-AU" sz="2500" b="1" dirty="0"/>
              <a:t>Members co-operate with the Scheme to resolve complaints in a prompt and fair manner (50% agreed)</a:t>
            </a:r>
          </a:p>
          <a:p>
            <a:pPr lvl="1">
              <a:lnSpc>
                <a:spcPct val="120000"/>
              </a:lnSpc>
              <a:spcBef>
                <a:spcPts val="0"/>
              </a:spcBef>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1266888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5705BC8-74FB-4D9A-9DCA-7BEE4F8FD4F4}"/>
              </a:ext>
            </a:extLst>
          </p:cNvPr>
          <p:cNvSpPr>
            <a:spLocks noGrp="1"/>
          </p:cNvSpPr>
          <p:nvPr>
            <p:ph type="ftr" sz="quarter" idx="11"/>
          </p:nvPr>
        </p:nvSpPr>
        <p:spPr>
          <a:xfrm>
            <a:off x="6003634" y="6530201"/>
            <a:ext cx="184731" cy="276999"/>
          </a:xfrm>
        </p:spPr>
        <p:txBody>
          <a:bodyPr wrap="none" anchor="b" anchorCtr="1">
            <a:spAutoFit/>
          </a:bodyPr>
          <a:lstStyle/>
          <a:p>
            <a:endParaRPr lang="en-AU" dirty="0"/>
          </a:p>
        </p:txBody>
      </p:sp>
      <p:sp>
        <p:nvSpPr>
          <p:cNvPr id="2" name="Title 1">
            <a:extLst>
              <a:ext uri="{FF2B5EF4-FFF2-40B4-BE49-F238E27FC236}">
                <a16:creationId xmlns:a16="http://schemas.microsoft.com/office/drawing/2014/main" id="{48045447-DAE1-4B82-A72B-B98E08FD6F05}"/>
              </a:ext>
            </a:extLst>
          </p:cNvPr>
          <p:cNvSpPr>
            <a:spLocks noGrp="1"/>
          </p:cNvSpPr>
          <p:nvPr>
            <p:ph type="ctrTitle"/>
          </p:nvPr>
        </p:nvSpPr>
        <p:spPr>
          <a:xfrm>
            <a:off x="891153" y="333375"/>
            <a:ext cx="10367397" cy="6210300"/>
          </a:xfrm>
        </p:spPr>
        <p:txBody>
          <a:bodyPr anchor="ctr">
            <a:normAutofit/>
          </a:bodyPr>
          <a:lstStyle/>
          <a:p>
            <a:br>
              <a:rPr lang="en-AU" b="1" dirty="0"/>
            </a:br>
            <a:br>
              <a:rPr lang="en-AU" b="1" dirty="0"/>
            </a:br>
            <a:br>
              <a:rPr lang="en-AU" b="1" dirty="0"/>
            </a:br>
            <a:br>
              <a:rPr lang="en-AU" b="1" dirty="0"/>
            </a:br>
            <a:r>
              <a:rPr lang="en-AU" b="1" dirty="0">
                <a:solidFill>
                  <a:schemeClr val="accent1">
                    <a:lumMod val="50000"/>
                  </a:schemeClr>
                </a:solidFill>
              </a:rPr>
              <a:t>Stakeholder Interviews</a:t>
            </a:r>
            <a:br>
              <a:rPr lang="en-AU" dirty="0"/>
            </a:br>
            <a:br>
              <a:rPr lang="en-AU" dirty="0"/>
            </a:br>
            <a:br>
              <a:rPr lang="en-AU" dirty="0"/>
            </a:br>
            <a:endParaRPr lang="en-AU" sz="1600" b="1" dirty="0"/>
          </a:p>
        </p:txBody>
      </p:sp>
    </p:spTree>
    <p:extLst>
      <p:ext uri="{BB962C8B-B14F-4D97-AF65-F5344CB8AC3E}">
        <p14:creationId xmlns:p14="http://schemas.microsoft.com/office/powerpoint/2010/main" val="2879936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fontScale="70000" lnSpcReduction="20000"/>
          </a:bodyPr>
          <a:lstStyle/>
          <a:p>
            <a:pPr marL="228600" lvl="1">
              <a:lnSpc>
                <a:spcPct val="140000"/>
              </a:lnSpc>
              <a:spcBef>
                <a:spcPts val="0"/>
              </a:spcBef>
            </a:pPr>
            <a:r>
              <a:rPr lang="en-AU" sz="3600" b="1" dirty="0"/>
              <a:t>In a nutshell, there is a general consensus that the core role of EWOSA is to investigate, facilitate and resolve disputes between energy and water retailers and suppliers</a:t>
            </a:r>
          </a:p>
          <a:p>
            <a:pPr marL="228600" lvl="1">
              <a:lnSpc>
                <a:spcPct val="140000"/>
              </a:lnSpc>
              <a:spcBef>
                <a:spcPts val="0"/>
              </a:spcBef>
            </a:pPr>
            <a:r>
              <a:rPr lang="en-AU" sz="3600" b="1" dirty="0"/>
              <a:t>Almost all of the stakeholders interviewed rated EWOSA as nine out ten for achieving these objectives</a:t>
            </a:r>
          </a:p>
          <a:p>
            <a:pPr marL="228600" lvl="1">
              <a:lnSpc>
                <a:spcPct val="140000"/>
              </a:lnSpc>
              <a:spcBef>
                <a:spcPts val="0"/>
              </a:spcBef>
            </a:pPr>
            <a:r>
              <a:rPr lang="en-AU" sz="3600" b="1" dirty="0"/>
              <a:t>In terms of any aspects of EWOSA’s areas of operations that are not meeting these objectives, only one or two stakeholders could name any </a:t>
            </a:r>
          </a:p>
          <a:p>
            <a:pPr marL="228600" lvl="1">
              <a:lnSpc>
                <a:spcPct val="140000"/>
              </a:lnSpc>
              <a:spcBef>
                <a:spcPts val="0"/>
              </a:spcBef>
            </a:pPr>
            <a:r>
              <a:rPr lang="en-AU" sz="3600" b="1" dirty="0"/>
              <a:t>EWOSA’s main achievements over the past five years are considered to be its agility in responding to COVID (both internally and externally), its management of staff and budgets, its response to the rapidly changing energy market and its rapport with members of the Scheme</a:t>
            </a:r>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fontScale="70000" lnSpcReduction="20000"/>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1064992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fontScale="55000" lnSpcReduction="20000"/>
          </a:bodyPr>
          <a:lstStyle/>
          <a:p>
            <a:pPr marL="228600" lvl="1">
              <a:lnSpc>
                <a:spcPct val="140000"/>
              </a:lnSpc>
              <a:spcBef>
                <a:spcPts val="0"/>
              </a:spcBef>
            </a:pPr>
            <a:r>
              <a:rPr lang="en-AU" sz="4400" b="1" dirty="0"/>
              <a:t>The Board and governance of EWOSA is generally regarded as appropriate, however, some believe that new members entering the Scheme should be represented on the Board, while others believe the status quo should remain</a:t>
            </a:r>
          </a:p>
          <a:p>
            <a:pPr marL="228600" lvl="1">
              <a:lnSpc>
                <a:spcPct val="150000"/>
              </a:lnSpc>
              <a:spcBef>
                <a:spcPts val="0"/>
              </a:spcBef>
            </a:pPr>
            <a:r>
              <a:rPr lang="en-AU" sz="4400" b="1" dirty="0"/>
              <a:t>The main challenges the Scheme has had to face in the past five (5) years were identified as the changing energy space, including new technologies, COVID, incorporating smaller players into the Scheme and, importantly, changing complaint levels which has impacted on the revenue base and staffing levels</a:t>
            </a:r>
          </a:p>
          <a:p>
            <a:pPr marL="228600" lvl="1">
              <a:lnSpc>
                <a:spcPct val="150000"/>
              </a:lnSpc>
              <a:spcBef>
                <a:spcPts val="0"/>
              </a:spcBef>
            </a:pPr>
            <a:r>
              <a:rPr lang="en-AU" sz="4400" b="1" dirty="0"/>
              <a:t>The ongoing response to COVID, handling emerging technologies and adequately representing new members of the scheme are regarded as the challenges the Scheme will face in the next five (5) years</a:t>
            </a:r>
          </a:p>
          <a:p>
            <a:pPr marL="228600" lvl="1">
              <a:lnSpc>
                <a:spcPct val="140000"/>
              </a:lnSpc>
              <a:spcBef>
                <a:spcPts val="0"/>
              </a:spcBef>
            </a:pPr>
            <a:endParaRPr lang="en-AU" sz="36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fontScale="55000" lnSpcReduction="20000"/>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270208651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fontScale="85000" lnSpcReduction="20000"/>
          </a:bodyPr>
          <a:lstStyle/>
          <a:p>
            <a:pPr marL="228600" lvl="1">
              <a:lnSpc>
                <a:spcPct val="120000"/>
              </a:lnSpc>
              <a:spcBef>
                <a:spcPts val="0"/>
              </a:spcBef>
            </a:pPr>
            <a:r>
              <a:rPr lang="en-AU" sz="2700" b="1" dirty="0"/>
              <a:t>In relation to new technologies, batteries, renewable energy and the use of coal were mentioned by most of the stakeholders interviewed.  Many also mentioned the impact of electric cars, while others indicated that the use of communications mediums to reach younger consumers as important</a:t>
            </a:r>
          </a:p>
          <a:p>
            <a:pPr marL="228600" lvl="1">
              <a:lnSpc>
                <a:spcPct val="120000"/>
              </a:lnSpc>
              <a:spcBef>
                <a:spcPts val="0"/>
              </a:spcBef>
            </a:pPr>
            <a:r>
              <a:rPr lang="en-AU" sz="2700" b="1" dirty="0"/>
              <a:t>Discussions on cost reflective pricing for electricity and its impact on the Scheme drew mixed responses.  Some felt that this pricing would be unable to be understood with the other dynamics impacting on bills, while others felt that it could result in an increased level of complaints</a:t>
            </a:r>
          </a:p>
          <a:p>
            <a:pPr marL="228600" lvl="1">
              <a:lnSpc>
                <a:spcPct val="120000"/>
              </a:lnSpc>
              <a:spcBef>
                <a:spcPts val="0"/>
              </a:spcBef>
            </a:pPr>
            <a:r>
              <a:rPr lang="en-AU" sz="2700" b="1" dirty="0"/>
              <a:t>Responses as to how complaints about solar services are currently being managed were also mixed.  There was a general view among members that these are being well managed, however, some felt that these complaints (particularly those relating to problems with solar equipment) should not be managed within the jurisdiction of the Scheme.  Customers were far more likely to indicate that the Scheme should have jurisdiction for matters relating to problems with solar equipment</a:t>
            </a:r>
          </a:p>
          <a:p>
            <a:pPr marL="228600" lvl="1">
              <a:lnSpc>
                <a:spcPct val="140000"/>
              </a:lnSpc>
              <a:spcBef>
                <a:spcPts val="0"/>
              </a:spcBef>
            </a:pPr>
            <a:endParaRPr lang="en-AU" sz="36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fontScale="85000" lnSpcReduction="20000"/>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1669755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marL="228600" lvl="1">
              <a:lnSpc>
                <a:spcPct val="120000"/>
              </a:lnSpc>
              <a:spcBef>
                <a:spcPts val="0"/>
              </a:spcBef>
            </a:pPr>
            <a:r>
              <a:rPr lang="en-AU" sz="2500" b="1" dirty="0"/>
              <a:t>In relation to customer hardship in terms of ability to pay, almost all stakeholders indicated that, due to COVID, disconnections and “calling in debts” had been held in abeyance and that at some point in the future (between three and twelve months) these significant debts would need to be paid – most considered that this “bubble” would place a significant increase in work load on the Scheme</a:t>
            </a:r>
          </a:p>
          <a:p>
            <a:pPr marL="228600" lvl="1">
              <a:lnSpc>
                <a:spcPct val="120000"/>
              </a:lnSpc>
              <a:spcBef>
                <a:spcPts val="0"/>
              </a:spcBef>
            </a:pPr>
            <a:r>
              <a:rPr lang="en-AU" sz="2500" b="1" dirty="0"/>
              <a:t>In terms of ESCOSA regulated parties, off-grid electricity providers, councils etc. joining the Scheme, there was a mixed response – some felt these parties should not be included in the Scheme, while others believed these parties should be.  Almost all, however, felt that the number of complaints to the Scheme from these parties would be minimal</a:t>
            </a:r>
          </a:p>
          <a:p>
            <a:pPr marL="228600" lvl="1">
              <a:lnSpc>
                <a:spcPct val="140000"/>
              </a:lnSpc>
              <a:spcBef>
                <a:spcPts val="0"/>
              </a:spcBef>
            </a:pPr>
            <a:endParaRPr lang="en-AU" sz="36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1743841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marL="228600" lvl="1">
              <a:lnSpc>
                <a:spcPct val="120000"/>
              </a:lnSpc>
              <a:spcBef>
                <a:spcPts val="0"/>
              </a:spcBef>
            </a:pPr>
            <a:r>
              <a:rPr lang="en-AU" sz="2500" b="1" dirty="0"/>
              <a:t>There was an overwhelming view that the Scheme has been extremely well promoted to the community and the media, especially through the CEO’s efforts in this regard</a:t>
            </a:r>
          </a:p>
          <a:p>
            <a:pPr marL="228600" lvl="1">
              <a:lnSpc>
                <a:spcPct val="120000"/>
              </a:lnSpc>
              <a:spcBef>
                <a:spcPts val="0"/>
              </a:spcBef>
            </a:pPr>
            <a:r>
              <a:rPr lang="en-AU" sz="2500" b="1" dirty="0"/>
              <a:t>A number of groups in the community, however, were identified as those being more difficult to access, including older people, people from non-English speaking backgrounds, first nations peoples, those from lower socio-economic groups, those in regional areas and people with mental health issues</a:t>
            </a:r>
          </a:p>
          <a:p>
            <a:pPr marL="228600" lvl="1">
              <a:lnSpc>
                <a:spcPct val="140000"/>
              </a:lnSpc>
              <a:spcBef>
                <a:spcPts val="0"/>
              </a:spcBef>
            </a:pPr>
            <a:endParaRPr lang="en-AU" sz="36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1664138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fontScale="77500" lnSpcReduction="20000"/>
          </a:bodyPr>
          <a:lstStyle/>
          <a:p>
            <a:pPr marL="228600" lvl="1">
              <a:lnSpc>
                <a:spcPct val="130000"/>
              </a:lnSpc>
              <a:spcBef>
                <a:spcPts val="0"/>
              </a:spcBef>
            </a:pPr>
            <a:r>
              <a:rPr lang="en-AU" sz="3100" b="1" dirty="0"/>
              <a:t>The following ratings questions all received well above average ratings between eight and ten (where 10 is the highest rating and 0 is the lowest rating), meaning all aspects tested received very high ratings, those being that: </a:t>
            </a:r>
          </a:p>
          <a:p>
            <a:pPr marL="685800" lvl="2">
              <a:lnSpc>
                <a:spcPct val="130000"/>
              </a:lnSpc>
              <a:spcBef>
                <a:spcPts val="0"/>
              </a:spcBef>
            </a:pPr>
            <a:r>
              <a:rPr lang="en-AU" sz="3100" b="1" dirty="0"/>
              <a:t>EWOSA is accountable to customers regarding complaints, decisions or systemic industry problems</a:t>
            </a:r>
          </a:p>
          <a:p>
            <a:pPr marL="685800" lvl="2">
              <a:lnSpc>
                <a:spcPct val="130000"/>
              </a:lnSpc>
              <a:spcBef>
                <a:spcPts val="0"/>
              </a:spcBef>
            </a:pPr>
            <a:r>
              <a:rPr lang="en-AU" sz="3100" b="1" dirty="0"/>
              <a:t>EWOSA’s operations are fair and impartial in relation to the information provided to customers and any complaints made by these customers</a:t>
            </a:r>
          </a:p>
          <a:p>
            <a:pPr marL="685800" lvl="2">
              <a:lnSpc>
                <a:spcPct val="130000"/>
              </a:lnSpc>
              <a:spcBef>
                <a:spcPts val="0"/>
              </a:spcBef>
            </a:pPr>
            <a:r>
              <a:rPr lang="en-AU" sz="3100" b="1" dirty="0"/>
              <a:t>EWOSA’s operations are efficient in relation to the information provided to customers and any complaints made by these customers</a:t>
            </a:r>
          </a:p>
          <a:p>
            <a:pPr marL="685800" lvl="2">
              <a:lnSpc>
                <a:spcPct val="130000"/>
              </a:lnSpc>
              <a:spcBef>
                <a:spcPts val="0"/>
              </a:spcBef>
            </a:pPr>
            <a:r>
              <a:rPr lang="en-AU" sz="3100" b="1" dirty="0"/>
              <a:t>EWOSA is accountable to Scheme members regarding complaints, discussions or any systemic industry problems</a:t>
            </a:r>
          </a:p>
          <a:p>
            <a:pPr marL="685800" lvl="2">
              <a:lnSpc>
                <a:spcPct val="130000"/>
              </a:lnSpc>
              <a:spcBef>
                <a:spcPts val="0"/>
              </a:spcBef>
            </a:pPr>
            <a:r>
              <a:rPr lang="en-AU" sz="3100" b="1" dirty="0"/>
              <a:t>EWOSA balances the interests and concerns of the different Scheme members </a:t>
            </a:r>
          </a:p>
          <a:p>
            <a:pPr marL="228600" lvl="1">
              <a:lnSpc>
                <a:spcPct val="130000"/>
              </a:lnSpc>
              <a:spcBef>
                <a:spcPts val="0"/>
              </a:spcBef>
            </a:pPr>
            <a:endParaRPr lang="en-AU" sz="25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fontScale="77500" lnSpcReduction="20000"/>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2956180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fontScale="32500" lnSpcReduction="20000"/>
          </a:bodyPr>
          <a:lstStyle/>
          <a:p>
            <a:pPr marL="228600" lvl="1">
              <a:lnSpc>
                <a:spcPct val="130000"/>
              </a:lnSpc>
              <a:spcBef>
                <a:spcPts val="0"/>
              </a:spcBef>
            </a:pPr>
            <a:r>
              <a:rPr lang="en-AU" sz="7400" b="1" dirty="0"/>
              <a:t>The following ratings questions all received well above average ratings between eight and ten (where 10 is the highest rating and 0 is the lowest rating), meaning all aspects tested received very high ratings, those being that: </a:t>
            </a:r>
          </a:p>
          <a:p>
            <a:pPr marL="685800" lvl="2">
              <a:lnSpc>
                <a:spcPct val="130000"/>
              </a:lnSpc>
              <a:spcBef>
                <a:spcPts val="0"/>
              </a:spcBef>
            </a:pPr>
            <a:r>
              <a:rPr lang="en-US" sz="7400" b="1" dirty="0"/>
              <a:t>How well do you think EWOSA is placed to meet the challenges it will face in the next three to five years – average rating of 8.8 among both internal and external stakeholders</a:t>
            </a:r>
            <a:endParaRPr lang="en-AU" sz="7400" b="1" dirty="0"/>
          </a:p>
          <a:p>
            <a:pPr marL="685800" lvl="2">
              <a:lnSpc>
                <a:spcPct val="130000"/>
              </a:lnSpc>
              <a:spcBef>
                <a:spcPts val="0"/>
              </a:spcBef>
            </a:pPr>
            <a:r>
              <a:rPr lang="en-US" sz="7400" b="1" dirty="0"/>
              <a:t>EWOSA’s accountability to customers regarding complaints, decisions or systemic industry problems (internal stakeholders 8.5, external stakeholders 8.3)</a:t>
            </a:r>
            <a:endParaRPr lang="en-AU" sz="7400" b="1" dirty="0"/>
          </a:p>
          <a:p>
            <a:pPr marL="685800" lvl="2">
              <a:lnSpc>
                <a:spcPct val="130000"/>
              </a:lnSpc>
              <a:spcBef>
                <a:spcPts val="0"/>
              </a:spcBef>
            </a:pPr>
            <a:r>
              <a:rPr lang="en-US" sz="7400" b="1" dirty="0"/>
              <a:t>The fairness and impartiality of EWOSA’s operations in relation to the information provided to customers and any complaints made by them (internal stakeholders 8.7, external stakeholders 8.8)</a:t>
            </a:r>
            <a:endParaRPr lang="en-AU" sz="7400" b="1" dirty="0"/>
          </a:p>
          <a:p>
            <a:pPr marL="228600" lvl="1">
              <a:lnSpc>
                <a:spcPct val="130000"/>
              </a:lnSpc>
              <a:spcBef>
                <a:spcPts val="0"/>
              </a:spcBef>
            </a:pPr>
            <a:endParaRPr lang="en-AU" sz="60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fontScale="32500" lnSpcReduction="20000"/>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40686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Autofit/>
          </a:bodyPr>
          <a:lstStyle/>
          <a:p>
            <a:pPr algn="l"/>
            <a:r>
              <a:rPr lang="en-AU" sz="4000" b="1" dirty="0">
                <a:solidFill>
                  <a:schemeClr val="accent1">
                    <a:lumMod val="50000"/>
                  </a:schemeClr>
                </a:solidFill>
              </a:rPr>
              <a:t>Methodology</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marL="0" indent="0">
              <a:buNone/>
            </a:pPr>
            <a:r>
              <a:rPr lang="en-AU" sz="2500" b="1" dirty="0"/>
              <a:t>The data and information for the Review was collected using the following methodologies:</a:t>
            </a:r>
          </a:p>
          <a:p>
            <a:r>
              <a:rPr lang="en-AU" sz="2500" b="1" dirty="0"/>
              <a:t>An Online Survey of South Australian residents</a:t>
            </a:r>
          </a:p>
          <a:p>
            <a:r>
              <a:rPr lang="en-AU" sz="2500" b="1" dirty="0"/>
              <a:t>An Online Survey of EWOSA customers</a:t>
            </a:r>
          </a:p>
          <a:p>
            <a:r>
              <a:rPr lang="en-AU" sz="2500" b="1" dirty="0"/>
              <a:t>An Online Survey of EWOSA staff</a:t>
            </a:r>
          </a:p>
          <a:p>
            <a:r>
              <a:rPr lang="en-AU" sz="2500" b="1" dirty="0"/>
              <a:t>Executive Depth Interviews with 56 Internal and External Stakeholders conducted via telephone </a:t>
            </a:r>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dirty="0"/>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3170783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fontScale="25000" lnSpcReduction="20000"/>
          </a:bodyPr>
          <a:lstStyle/>
          <a:p>
            <a:pPr marL="228600" lvl="1">
              <a:lnSpc>
                <a:spcPct val="130000"/>
              </a:lnSpc>
              <a:spcBef>
                <a:spcPts val="0"/>
              </a:spcBef>
            </a:pPr>
            <a:r>
              <a:rPr lang="en-AU" sz="9600" b="1" dirty="0"/>
              <a:t>The following ratings questions all received well above average ratings between eight and ten (where 10 is the highest rating and 0 is the lowest rating), meaning all aspects tested received very high ratings, those being that: </a:t>
            </a:r>
          </a:p>
          <a:p>
            <a:pPr marL="685800" lvl="2">
              <a:lnSpc>
                <a:spcPct val="130000"/>
              </a:lnSpc>
              <a:spcBef>
                <a:spcPts val="0"/>
              </a:spcBef>
            </a:pPr>
            <a:r>
              <a:rPr lang="en-US" sz="9600" b="1" dirty="0"/>
              <a:t>The efficiency of EWOSA’s operations in relation to information provided to customers and complaints made by them (internal stakeholders 8.7, external stakeholders 8.5)</a:t>
            </a:r>
            <a:endParaRPr lang="en-AU" sz="9600" b="1" dirty="0"/>
          </a:p>
          <a:p>
            <a:pPr marL="685800" lvl="2">
              <a:lnSpc>
                <a:spcPct val="130000"/>
              </a:lnSpc>
              <a:spcBef>
                <a:spcPts val="0"/>
              </a:spcBef>
            </a:pPr>
            <a:r>
              <a:rPr lang="en-US" sz="9600" b="1" dirty="0"/>
              <a:t>The way in which EWOSA balances the interests and concerns of the different Scheme members (internal stakeholders 8.4, external stakeholders 8.3)</a:t>
            </a:r>
            <a:endParaRPr lang="en-AU" sz="9600" b="1" dirty="0"/>
          </a:p>
          <a:p>
            <a:pPr marL="685800" lvl="2">
              <a:lnSpc>
                <a:spcPct val="130000"/>
              </a:lnSpc>
              <a:spcBef>
                <a:spcPts val="0"/>
              </a:spcBef>
            </a:pPr>
            <a:r>
              <a:rPr lang="en-US" sz="9600" b="1" dirty="0"/>
              <a:t>(Internal Stakeholders only) How effectively the Board and Ombudsman work together to manage and operate EWOSA (rating of 8.6)</a:t>
            </a:r>
            <a:endParaRPr lang="en-AU" sz="9600" b="1" dirty="0"/>
          </a:p>
          <a:p>
            <a:pPr marL="685800" lvl="2">
              <a:lnSpc>
                <a:spcPct val="130000"/>
              </a:lnSpc>
              <a:spcBef>
                <a:spcPts val="0"/>
              </a:spcBef>
            </a:pPr>
            <a:r>
              <a:rPr lang="en-US" sz="9600" b="1" dirty="0"/>
              <a:t>(Internal Stakeholders only) How efficiently and effectively EWOSA is run (rating of 8.7)</a:t>
            </a:r>
            <a:endParaRPr lang="en-AU" sz="9600" b="1" dirty="0"/>
          </a:p>
          <a:p>
            <a:pPr marL="685800" lvl="2">
              <a:lnSpc>
                <a:spcPct val="130000"/>
              </a:lnSpc>
              <a:spcBef>
                <a:spcPts val="0"/>
              </a:spcBef>
            </a:pPr>
            <a:endParaRPr lang="en-AU" sz="10000" b="1" dirty="0"/>
          </a:p>
          <a:p>
            <a:pPr>
              <a:lnSpc>
                <a:spcPct val="120000"/>
              </a:lnSpc>
              <a:spcBef>
                <a:spcPts val="0"/>
              </a:spcBef>
            </a:pPr>
            <a:endParaRPr lang="en-AU" sz="10000"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fontScale="25000" lnSpcReduction="20000"/>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1482251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marL="228600" lvl="1">
              <a:lnSpc>
                <a:spcPct val="120000"/>
              </a:lnSpc>
              <a:spcBef>
                <a:spcPts val="0"/>
              </a:spcBef>
            </a:pPr>
            <a:r>
              <a:rPr lang="en-AU" sz="2500" b="1" dirty="0"/>
              <a:t>Members had a very high level of understanding the current funding arrangements and were generally satisfied with them, however, some mentioned their frustration about being charged for frivolous claims made by consumers</a:t>
            </a:r>
          </a:p>
          <a:p>
            <a:pPr marL="228600" lvl="1">
              <a:lnSpc>
                <a:spcPct val="120000"/>
              </a:lnSpc>
              <a:spcBef>
                <a:spcPts val="0"/>
              </a:spcBef>
            </a:pPr>
            <a:r>
              <a:rPr lang="en-AU" sz="2500" b="1" dirty="0"/>
              <a:t>All of those interviewed  indicated that the current arrangements ensure that EWOSA’s Board administration and decision-making processes are sufficiently independent from retailers, energy suppliers and the Ombudsman</a:t>
            </a:r>
          </a:p>
          <a:p>
            <a:pPr marL="228600" lvl="1">
              <a:lnSpc>
                <a:spcPct val="120000"/>
              </a:lnSpc>
              <a:spcBef>
                <a:spcPts val="0"/>
              </a:spcBef>
            </a:pPr>
            <a:r>
              <a:rPr lang="en-AU" sz="2500" b="1" dirty="0"/>
              <a:t>There was almost unanimous agreement that the Board and the Ombudsman have worked efficiently and effectively together to manage and operate EWOSA and that EWOSA is efficiently and effectively run</a:t>
            </a:r>
          </a:p>
          <a:p>
            <a:pPr marL="228600" lvl="1">
              <a:lnSpc>
                <a:spcPct val="120000"/>
              </a:lnSpc>
              <a:spcBef>
                <a:spcPts val="0"/>
              </a:spcBef>
            </a:pPr>
            <a:endParaRPr lang="en-AU" b="1" dirty="0"/>
          </a:p>
          <a:p>
            <a:pPr marL="228600" lvl="1">
              <a:lnSpc>
                <a:spcPct val="140000"/>
              </a:lnSpc>
              <a:spcBef>
                <a:spcPts val="0"/>
              </a:spcBef>
            </a:pPr>
            <a:endParaRPr lang="en-AU" sz="36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4124221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marL="228600" lvl="1">
              <a:lnSpc>
                <a:spcPct val="120000"/>
              </a:lnSpc>
              <a:spcBef>
                <a:spcPts val="0"/>
              </a:spcBef>
            </a:pPr>
            <a:r>
              <a:rPr lang="en-AU" sz="2500" b="1" dirty="0"/>
              <a:t>When asked if there were any further comments about the following, there were virtually no suggestions, with internal stakeholders in favour of the constitution, the role of the Ombudsman, the role of the Board, the independence of the Ombudsman from the Board in relation to the decision making on cases, the scope, jurisdiction and the powers of the Scheme and the independence of the Ombudsman from members</a:t>
            </a:r>
          </a:p>
          <a:p>
            <a:pPr marL="228600" lvl="1">
              <a:lnSpc>
                <a:spcPct val="120000"/>
              </a:lnSpc>
              <a:spcBef>
                <a:spcPts val="0"/>
              </a:spcBef>
            </a:pPr>
            <a:r>
              <a:rPr lang="en-AU" sz="2500" b="1" dirty="0"/>
              <a:t>When asked if there were any additional comments they would like to make about EWOSA’s structure, functions or operations that had not been covered in the interview, only two people offered any response</a:t>
            </a:r>
          </a:p>
          <a:p>
            <a:pPr marL="228600" lvl="1">
              <a:lnSpc>
                <a:spcPct val="80000"/>
              </a:lnSpc>
              <a:spcBef>
                <a:spcPts val="0"/>
              </a:spcBef>
            </a:pPr>
            <a:endParaRPr lang="en-AU" sz="2500" b="1" dirty="0"/>
          </a:p>
          <a:p>
            <a:pPr marL="228600" lvl="1">
              <a:lnSpc>
                <a:spcPct val="140000"/>
              </a:lnSpc>
              <a:spcBef>
                <a:spcPts val="0"/>
              </a:spcBef>
            </a:pPr>
            <a:endParaRPr lang="en-AU" sz="36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45289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5705BC8-74FB-4D9A-9DCA-7BEE4F8FD4F4}"/>
              </a:ext>
            </a:extLst>
          </p:cNvPr>
          <p:cNvSpPr>
            <a:spLocks noGrp="1"/>
          </p:cNvSpPr>
          <p:nvPr>
            <p:ph type="ftr" sz="quarter" idx="11"/>
          </p:nvPr>
        </p:nvSpPr>
        <p:spPr>
          <a:xfrm>
            <a:off x="6003634" y="6530201"/>
            <a:ext cx="184731" cy="276999"/>
          </a:xfrm>
        </p:spPr>
        <p:txBody>
          <a:bodyPr wrap="none" anchor="b" anchorCtr="1">
            <a:spAutoFit/>
          </a:bodyPr>
          <a:lstStyle/>
          <a:p>
            <a:endParaRPr lang="en-AU" dirty="0"/>
          </a:p>
        </p:txBody>
      </p:sp>
      <p:sp>
        <p:nvSpPr>
          <p:cNvPr id="2" name="Title 1">
            <a:extLst>
              <a:ext uri="{FF2B5EF4-FFF2-40B4-BE49-F238E27FC236}">
                <a16:creationId xmlns:a16="http://schemas.microsoft.com/office/drawing/2014/main" id="{48045447-DAE1-4B82-A72B-B98E08FD6F05}"/>
              </a:ext>
            </a:extLst>
          </p:cNvPr>
          <p:cNvSpPr>
            <a:spLocks noGrp="1"/>
          </p:cNvSpPr>
          <p:nvPr>
            <p:ph type="ctrTitle"/>
          </p:nvPr>
        </p:nvSpPr>
        <p:spPr>
          <a:xfrm>
            <a:off x="891153" y="333375"/>
            <a:ext cx="10367397" cy="6210300"/>
          </a:xfrm>
        </p:spPr>
        <p:txBody>
          <a:bodyPr anchor="ctr">
            <a:normAutofit fontScale="90000"/>
          </a:bodyPr>
          <a:lstStyle/>
          <a:p>
            <a:br>
              <a:rPr lang="en-AU" b="1" dirty="0"/>
            </a:br>
            <a:br>
              <a:rPr lang="en-AU" b="1" dirty="0"/>
            </a:br>
            <a:br>
              <a:rPr lang="en-AU" b="1" dirty="0"/>
            </a:br>
            <a:br>
              <a:rPr lang="en-AU" b="1" dirty="0"/>
            </a:br>
            <a:r>
              <a:rPr lang="en-AU" b="1" dirty="0">
                <a:solidFill>
                  <a:schemeClr val="accent1">
                    <a:lumMod val="50000"/>
                  </a:schemeClr>
                </a:solidFill>
              </a:rPr>
              <a:t>Conclusions</a:t>
            </a:r>
            <a:br>
              <a:rPr lang="en-AU" dirty="0"/>
            </a:br>
            <a:br>
              <a:rPr lang="en-AU" dirty="0"/>
            </a:br>
            <a:br>
              <a:rPr lang="en-AU" dirty="0"/>
            </a:br>
            <a:br>
              <a:rPr lang="en-AU" dirty="0"/>
            </a:br>
            <a:endParaRPr lang="en-AU" sz="1600" b="1" dirty="0"/>
          </a:p>
        </p:txBody>
      </p:sp>
    </p:spTree>
    <p:extLst>
      <p:ext uri="{BB962C8B-B14F-4D97-AF65-F5344CB8AC3E}">
        <p14:creationId xmlns:p14="http://schemas.microsoft.com/office/powerpoint/2010/main" val="3014168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Conclusions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a:lnSpc>
                <a:spcPct val="120000"/>
              </a:lnSpc>
              <a:spcBef>
                <a:spcPts val="0"/>
              </a:spcBef>
            </a:pPr>
            <a:r>
              <a:rPr lang="en-AU" sz="2500" b="1" dirty="0"/>
              <a:t>General public awareness (prompted and unprompted) continues to rise – 45% in 2011, 55% in 2015 and 76% in 2021</a:t>
            </a:r>
          </a:p>
          <a:p>
            <a:pPr>
              <a:lnSpc>
                <a:spcPct val="120000"/>
              </a:lnSpc>
              <a:spcBef>
                <a:spcPts val="0"/>
              </a:spcBef>
            </a:pPr>
            <a:r>
              <a:rPr lang="en-AU" sz="2500" b="1" dirty="0"/>
              <a:t>Customer satisfaction with the Scheme remains exceptionally high</a:t>
            </a:r>
          </a:p>
          <a:p>
            <a:pPr>
              <a:lnSpc>
                <a:spcPct val="120000"/>
              </a:lnSpc>
              <a:spcBef>
                <a:spcPts val="0"/>
              </a:spcBef>
            </a:pPr>
            <a:r>
              <a:rPr lang="en-AU" sz="2500" b="1" dirty="0"/>
              <a:t>There is very strong support amongst members and for the Scheme in the way in which it balances the interests of consumers and members in a fair and reasonable manner</a:t>
            </a:r>
          </a:p>
          <a:p>
            <a:pPr>
              <a:lnSpc>
                <a:spcPct val="120000"/>
              </a:lnSpc>
              <a:spcBef>
                <a:spcPts val="0"/>
              </a:spcBef>
            </a:pPr>
            <a:r>
              <a:rPr lang="en-AU" sz="2500" b="1" dirty="0"/>
              <a:t>All internal and external stakeholders interviewed were fulsome in their praise of the way in which the Ombudsman adapted to COVID restrictions and were able to continue to provide services to the community and members in a seamless manner </a:t>
            </a:r>
          </a:p>
          <a:p>
            <a:pPr>
              <a:lnSpc>
                <a:spcPct val="120000"/>
              </a:lnSpc>
              <a:spcBef>
                <a:spcPts val="0"/>
              </a:spcBef>
            </a:pPr>
            <a:endParaRPr lang="en-AU" sz="25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587942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Conclusions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a:lnSpc>
                <a:spcPct val="120000"/>
              </a:lnSpc>
              <a:spcBef>
                <a:spcPts val="0"/>
              </a:spcBef>
            </a:pPr>
            <a:r>
              <a:rPr lang="en-AU" sz="2500" b="1" dirty="0"/>
              <a:t>Members, regulators, community groups and government representatives were consistent in their views that the major challenge for the Scheme moving forward will be the need to diversify its response to emerging technologies and the issues arising from these changes</a:t>
            </a:r>
          </a:p>
          <a:p>
            <a:pPr>
              <a:lnSpc>
                <a:spcPct val="120000"/>
              </a:lnSpc>
              <a:spcBef>
                <a:spcPts val="0"/>
              </a:spcBef>
            </a:pPr>
            <a:r>
              <a:rPr lang="en-AU" sz="2500" b="1" dirty="0"/>
              <a:t>The overwhelming majority were of the view that the Scheme should be a “one stop shop” for energy and water complaints, however, there needs to be a clear distinction between what is covered by consumer and energy law and what is dealt with by the Ombudsman</a:t>
            </a:r>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1696583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Conclusions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a:lnSpc>
                <a:spcPct val="120000"/>
              </a:lnSpc>
              <a:spcBef>
                <a:spcPts val="0"/>
              </a:spcBef>
            </a:pPr>
            <a:r>
              <a:rPr lang="en-AU" sz="2500" b="1" dirty="0"/>
              <a:t>Stakeholders identified that there are a number of groups in the community who are less aware of the Scheme or find it more difficult to access the Scheme, including the elderly, people from non-English speaking backgrounds, people from CALD communities, people </a:t>
            </a:r>
            <a:r>
              <a:rPr lang="en-AU" sz="2500" b="1"/>
              <a:t>from remote </a:t>
            </a:r>
            <a:r>
              <a:rPr lang="en-AU" sz="2500" b="1" dirty="0"/>
              <a:t>communities and first nations people</a:t>
            </a:r>
          </a:p>
          <a:p>
            <a:pPr>
              <a:lnSpc>
                <a:spcPct val="120000"/>
              </a:lnSpc>
              <a:spcBef>
                <a:spcPts val="0"/>
              </a:spcBef>
            </a:pPr>
            <a:r>
              <a:rPr lang="en-AU" sz="2500" b="1" dirty="0"/>
              <a:t>The staff surveyed almost unanimously expressed the view that they had a very strong understanding of their role and that they had the tools and resources to perform their role, their understanding of the purpose of the Scheme, the independence of the Scheme and how complaints are resolved </a:t>
            </a:r>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364494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5705BC8-74FB-4D9A-9DCA-7BEE4F8FD4F4}"/>
              </a:ext>
            </a:extLst>
          </p:cNvPr>
          <p:cNvSpPr>
            <a:spLocks noGrp="1"/>
          </p:cNvSpPr>
          <p:nvPr>
            <p:ph type="ftr" sz="quarter" idx="11"/>
          </p:nvPr>
        </p:nvSpPr>
        <p:spPr>
          <a:xfrm>
            <a:off x="6003634" y="6530201"/>
            <a:ext cx="184731" cy="276999"/>
          </a:xfrm>
        </p:spPr>
        <p:txBody>
          <a:bodyPr wrap="none" anchor="b" anchorCtr="1">
            <a:spAutoFit/>
          </a:bodyPr>
          <a:lstStyle/>
          <a:p>
            <a:endParaRPr lang="en-AU" dirty="0"/>
          </a:p>
        </p:txBody>
      </p:sp>
      <p:sp>
        <p:nvSpPr>
          <p:cNvPr id="2" name="Title 1">
            <a:extLst>
              <a:ext uri="{FF2B5EF4-FFF2-40B4-BE49-F238E27FC236}">
                <a16:creationId xmlns:a16="http://schemas.microsoft.com/office/drawing/2014/main" id="{48045447-DAE1-4B82-A72B-B98E08FD6F05}"/>
              </a:ext>
            </a:extLst>
          </p:cNvPr>
          <p:cNvSpPr>
            <a:spLocks noGrp="1"/>
          </p:cNvSpPr>
          <p:nvPr>
            <p:ph type="ctrTitle"/>
          </p:nvPr>
        </p:nvSpPr>
        <p:spPr>
          <a:xfrm>
            <a:off x="891153" y="333375"/>
            <a:ext cx="10367397" cy="6210300"/>
          </a:xfrm>
        </p:spPr>
        <p:txBody>
          <a:bodyPr anchor="ctr">
            <a:normAutofit fontScale="90000"/>
          </a:bodyPr>
          <a:lstStyle/>
          <a:p>
            <a:br>
              <a:rPr lang="en-AU" b="1" dirty="0"/>
            </a:br>
            <a:br>
              <a:rPr lang="en-AU" b="1" dirty="0"/>
            </a:br>
            <a:br>
              <a:rPr lang="en-AU" b="1" dirty="0"/>
            </a:br>
            <a:br>
              <a:rPr lang="en-AU" b="1" dirty="0"/>
            </a:br>
            <a:r>
              <a:rPr lang="en-AU" b="1" dirty="0">
                <a:solidFill>
                  <a:schemeClr val="accent1">
                    <a:lumMod val="50000"/>
                  </a:schemeClr>
                </a:solidFill>
              </a:rPr>
              <a:t>General Public Survey</a:t>
            </a:r>
            <a:br>
              <a:rPr lang="en-AU" dirty="0"/>
            </a:br>
            <a:br>
              <a:rPr lang="en-AU" dirty="0"/>
            </a:br>
            <a:br>
              <a:rPr lang="en-AU" dirty="0"/>
            </a:br>
            <a:br>
              <a:rPr lang="en-AU" dirty="0"/>
            </a:br>
            <a:endParaRPr lang="en-AU" sz="1600" b="1" dirty="0"/>
          </a:p>
        </p:txBody>
      </p:sp>
    </p:spTree>
    <p:extLst>
      <p:ext uri="{BB962C8B-B14F-4D97-AF65-F5344CB8AC3E}">
        <p14:creationId xmlns:p14="http://schemas.microsoft.com/office/powerpoint/2010/main" val="386160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a:lnSpc>
                <a:spcPct val="120000"/>
              </a:lnSpc>
              <a:spcBef>
                <a:spcPts val="0"/>
              </a:spcBef>
            </a:pPr>
            <a:r>
              <a:rPr lang="en-AU" sz="2500" b="1" dirty="0"/>
              <a:t>A significant proportion (46%) of those surveyed indicated that they had previously had an issue that would have prompted them to consider contacting any company or organisation in relation to their energy gas or water supply</a:t>
            </a:r>
          </a:p>
          <a:p>
            <a:pPr>
              <a:lnSpc>
                <a:spcPct val="120000"/>
              </a:lnSpc>
              <a:spcBef>
                <a:spcPts val="0"/>
              </a:spcBef>
            </a:pPr>
            <a:r>
              <a:rPr lang="en-AU" sz="2500" b="1" dirty="0"/>
              <a:t>Awareness of the Energy and Water Ombudsman of South Australia has continued to increase and stood at 76% in total up from 45% in 2011 and 55% in 2015, as outlined in the following chart  </a:t>
            </a:r>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dirty="0"/>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414948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fontScale="90000"/>
          </a:bodyPr>
          <a:lstStyle/>
          <a:p>
            <a:pPr algn="l"/>
            <a:r>
              <a:rPr lang="en-AU" sz="4000" b="1" dirty="0">
                <a:solidFill>
                  <a:schemeClr val="accent1">
                    <a:lumMod val="50000"/>
                  </a:schemeClr>
                </a:solidFill>
              </a:rPr>
              <a:t>Total Awareness of the Energy and Water Ombudsman of South Australia</a:t>
            </a:r>
            <a:endParaRPr lang="en-AU" sz="4000" b="1" dirty="0"/>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marL="0" lvl="0" indent="0">
              <a:lnSpc>
                <a:spcPct val="120000"/>
              </a:lnSpc>
              <a:spcBef>
                <a:spcPts val="0"/>
              </a:spcBef>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dirty="0"/>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graphicFrame>
        <p:nvGraphicFramePr>
          <p:cNvPr id="10" name="Chart 9">
            <a:extLst>
              <a:ext uri="{FF2B5EF4-FFF2-40B4-BE49-F238E27FC236}">
                <a16:creationId xmlns:a16="http://schemas.microsoft.com/office/drawing/2014/main" id="{7720CED8-E672-40E6-81E7-C9BE35F96240}"/>
              </a:ext>
            </a:extLst>
          </p:cNvPr>
          <p:cNvGraphicFramePr>
            <a:graphicFrameLocks/>
          </p:cNvGraphicFramePr>
          <p:nvPr/>
        </p:nvGraphicFramePr>
        <p:xfrm>
          <a:off x="1128712" y="1578768"/>
          <a:ext cx="9934576" cy="46110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851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5705BC8-74FB-4D9A-9DCA-7BEE4F8FD4F4}"/>
              </a:ext>
            </a:extLst>
          </p:cNvPr>
          <p:cNvSpPr>
            <a:spLocks noGrp="1"/>
          </p:cNvSpPr>
          <p:nvPr>
            <p:ph type="ftr" sz="quarter" idx="11"/>
          </p:nvPr>
        </p:nvSpPr>
        <p:spPr>
          <a:xfrm>
            <a:off x="6003634" y="6530201"/>
            <a:ext cx="184731" cy="276999"/>
          </a:xfrm>
        </p:spPr>
        <p:txBody>
          <a:bodyPr wrap="none" anchor="b" anchorCtr="1">
            <a:spAutoFit/>
          </a:bodyPr>
          <a:lstStyle/>
          <a:p>
            <a:endParaRPr lang="en-AU" dirty="0"/>
          </a:p>
        </p:txBody>
      </p:sp>
      <p:sp>
        <p:nvSpPr>
          <p:cNvPr id="2" name="Title 1">
            <a:extLst>
              <a:ext uri="{FF2B5EF4-FFF2-40B4-BE49-F238E27FC236}">
                <a16:creationId xmlns:a16="http://schemas.microsoft.com/office/drawing/2014/main" id="{48045447-DAE1-4B82-A72B-B98E08FD6F05}"/>
              </a:ext>
            </a:extLst>
          </p:cNvPr>
          <p:cNvSpPr>
            <a:spLocks noGrp="1"/>
          </p:cNvSpPr>
          <p:nvPr>
            <p:ph type="ctrTitle"/>
          </p:nvPr>
        </p:nvSpPr>
        <p:spPr>
          <a:xfrm>
            <a:off x="891153" y="333375"/>
            <a:ext cx="10367397" cy="6210300"/>
          </a:xfrm>
        </p:spPr>
        <p:txBody>
          <a:bodyPr anchor="ctr">
            <a:normAutofit fontScale="90000"/>
          </a:bodyPr>
          <a:lstStyle/>
          <a:p>
            <a:br>
              <a:rPr lang="en-AU" b="1" dirty="0"/>
            </a:br>
            <a:br>
              <a:rPr lang="en-AU" b="1" dirty="0"/>
            </a:br>
            <a:br>
              <a:rPr lang="en-AU" b="1" dirty="0"/>
            </a:br>
            <a:br>
              <a:rPr lang="en-AU" b="1" dirty="0"/>
            </a:br>
            <a:r>
              <a:rPr lang="en-AU" b="1" dirty="0">
                <a:solidFill>
                  <a:schemeClr val="accent1">
                    <a:lumMod val="50000"/>
                  </a:schemeClr>
                </a:solidFill>
              </a:rPr>
              <a:t>Customer Survey</a:t>
            </a:r>
            <a:br>
              <a:rPr lang="en-AU" dirty="0"/>
            </a:br>
            <a:br>
              <a:rPr lang="en-AU" dirty="0"/>
            </a:br>
            <a:br>
              <a:rPr lang="en-AU" dirty="0"/>
            </a:br>
            <a:br>
              <a:rPr lang="en-AU" dirty="0"/>
            </a:br>
            <a:endParaRPr lang="en-AU" sz="1600" b="1" dirty="0"/>
          </a:p>
        </p:txBody>
      </p:sp>
    </p:spTree>
    <p:extLst>
      <p:ext uri="{BB962C8B-B14F-4D97-AF65-F5344CB8AC3E}">
        <p14:creationId xmlns:p14="http://schemas.microsoft.com/office/powerpoint/2010/main" val="8297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a:bodyPr>
          <a:lstStyle/>
          <a:p>
            <a:pPr>
              <a:lnSpc>
                <a:spcPct val="120000"/>
              </a:lnSpc>
              <a:spcBef>
                <a:spcPts val="0"/>
              </a:spcBef>
            </a:pPr>
            <a:r>
              <a:rPr lang="en-AU" sz="2500" b="1" dirty="0"/>
              <a:t>General awareness of Ombudsman’s Schemes (35%), word of mouth (33%) and Internet searches (15%) are the main sources of awareness of EWOSA</a:t>
            </a:r>
          </a:p>
          <a:p>
            <a:pPr>
              <a:lnSpc>
                <a:spcPct val="120000"/>
              </a:lnSpc>
              <a:spcBef>
                <a:spcPts val="0"/>
              </a:spcBef>
            </a:pPr>
            <a:r>
              <a:rPr lang="en-AU" sz="2500" b="1" dirty="0"/>
              <a:t>The overwhelming majority (86%) of respondents indicated their problem related to electricity, while 10% named gas and 4% named water</a:t>
            </a:r>
          </a:p>
          <a:p>
            <a:pPr>
              <a:lnSpc>
                <a:spcPct val="120000"/>
              </a:lnSpc>
              <a:spcBef>
                <a:spcPts val="0"/>
              </a:spcBef>
            </a:pPr>
            <a:r>
              <a:rPr lang="en-AU" sz="2500" b="1" dirty="0"/>
              <a:t>The main problems related to billing disputes (57%), the conduct of providers’ employees or agents (34%) and meter issues (26%)</a:t>
            </a:r>
          </a:p>
          <a:p>
            <a:pPr>
              <a:lnSpc>
                <a:spcPct val="120000"/>
              </a:lnSpc>
              <a:spcBef>
                <a:spcPts val="0"/>
              </a:spcBef>
            </a:pPr>
            <a:r>
              <a:rPr lang="en-AU" sz="2500" b="1" dirty="0"/>
              <a:t>Telephone (76%) remains the main method of contacting EWOSA, with almost half naming email (49%) and others the EWOSA website/chat (23%)</a:t>
            </a:r>
          </a:p>
          <a:p>
            <a:pPr>
              <a:lnSpc>
                <a:spcPct val="120000"/>
              </a:lnSpc>
              <a:spcBef>
                <a:spcPts val="0"/>
              </a:spcBef>
            </a:pPr>
            <a:r>
              <a:rPr lang="en-AU" sz="2500" b="1" dirty="0"/>
              <a:t>The overwhelming majority (85%) of those surveyed indicated that the role of the Energy and Water Ombudsman had been adequately explained to them</a:t>
            </a:r>
          </a:p>
          <a:p>
            <a:pPr>
              <a:lnSpc>
                <a:spcPct val="120000"/>
              </a:lnSpc>
              <a:spcBef>
                <a:spcPts val="0"/>
              </a:spcBef>
            </a:pPr>
            <a:endParaRPr lang="en-AU" sz="2500" b="1" dirty="0"/>
          </a:p>
          <a:p>
            <a:pPr>
              <a:lnSpc>
                <a:spcPct val="120000"/>
              </a:lnSpc>
              <a:spcBef>
                <a:spcPts val="0"/>
              </a:spcBef>
            </a:pPr>
            <a:endParaRPr lang="en-AU"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66435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CEC-751A-480A-B07F-E2DE8441F3C4}"/>
              </a:ext>
            </a:extLst>
          </p:cNvPr>
          <p:cNvSpPr>
            <a:spLocks noGrp="1"/>
          </p:cNvSpPr>
          <p:nvPr>
            <p:ph type="title"/>
          </p:nvPr>
        </p:nvSpPr>
        <p:spPr>
          <a:xfrm>
            <a:off x="838200" y="365126"/>
            <a:ext cx="10515600" cy="852402"/>
          </a:xfrm>
        </p:spPr>
        <p:txBody>
          <a:bodyPr>
            <a:normAutofit/>
          </a:bodyPr>
          <a:lstStyle/>
          <a:p>
            <a:pPr algn="l"/>
            <a:r>
              <a:rPr lang="en-AU" sz="4000" b="1" dirty="0">
                <a:solidFill>
                  <a:schemeClr val="accent1">
                    <a:lumMod val="50000"/>
                  </a:schemeClr>
                </a:solidFill>
              </a:rPr>
              <a:t>Key Findings</a:t>
            </a:r>
          </a:p>
        </p:txBody>
      </p:sp>
      <p:sp>
        <p:nvSpPr>
          <p:cNvPr id="7" name="Content Placeholder 6">
            <a:extLst>
              <a:ext uri="{FF2B5EF4-FFF2-40B4-BE49-F238E27FC236}">
                <a16:creationId xmlns:a16="http://schemas.microsoft.com/office/drawing/2014/main" id="{E421196A-4FB7-4B64-9E6E-4AE92FF83DC4}"/>
              </a:ext>
            </a:extLst>
          </p:cNvPr>
          <p:cNvSpPr>
            <a:spLocks noGrp="1"/>
          </p:cNvSpPr>
          <p:nvPr>
            <p:ph sz="half" idx="1"/>
          </p:nvPr>
        </p:nvSpPr>
        <p:spPr>
          <a:xfrm>
            <a:off x="838199" y="1154325"/>
            <a:ext cx="10739007" cy="5256000"/>
          </a:xfrm>
        </p:spPr>
        <p:txBody>
          <a:bodyPr>
            <a:normAutofit fontScale="92500" lnSpcReduction="20000"/>
          </a:bodyPr>
          <a:lstStyle/>
          <a:p>
            <a:pPr>
              <a:lnSpc>
                <a:spcPct val="120000"/>
              </a:lnSpc>
              <a:spcBef>
                <a:spcPts val="0"/>
              </a:spcBef>
            </a:pPr>
            <a:r>
              <a:rPr lang="en-AU" sz="2700" b="1" dirty="0"/>
              <a:t>Almost nine in ten (86%) indicated that they were satisfied with their dealings with the Office of the Energy and Water Ombudsman</a:t>
            </a:r>
          </a:p>
          <a:p>
            <a:pPr>
              <a:lnSpc>
                <a:spcPct val="120000"/>
              </a:lnSpc>
              <a:spcBef>
                <a:spcPts val="0"/>
              </a:spcBef>
            </a:pPr>
            <a:r>
              <a:rPr lang="en-AU" sz="2700" b="1" dirty="0"/>
              <a:t>Over eight in ten indicated that their issue had been resolved (82%) and that the Energy and Water Ombudsman was effective in handling the process (81%)</a:t>
            </a:r>
          </a:p>
          <a:p>
            <a:pPr>
              <a:lnSpc>
                <a:spcPct val="120000"/>
              </a:lnSpc>
              <a:spcBef>
                <a:spcPts val="0"/>
              </a:spcBef>
            </a:pPr>
            <a:r>
              <a:rPr lang="en-AU" sz="2700" b="1" dirty="0"/>
              <a:t>Almost nine in ten (86%) indicated that they would recommend the Energy and Water Ombudsman to a friend or relative who had a complaint with their electricity, gas or water company they couldn’t resolve</a:t>
            </a:r>
          </a:p>
          <a:p>
            <a:pPr>
              <a:lnSpc>
                <a:spcPct val="120000"/>
              </a:lnSpc>
              <a:spcBef>
                <a:spcPts val="0"/>
              </a:spcBef>
            </a:pPr>
            <a:r>
              <a:rPr lang="en-AU" sz="2700" b="1" dirty="0"/>
              <a:t>Respondents satisfaction with their dealings with the Office of the Energy and Water Ombudsman was exceptionally high and stood at 90% of the total sample</a:t>
            </a:r>
          </a:p>
          <a:p>
            <a:pPr>
              <a:lnSpc>
                <a:spcPct val="120000"/>
              </a:lnSpc>
              <a:spcBef>
                <a:spcPts val="0"/>
              </a:spcBef>
            </a:pPr>
            <a:r>
              <a:rPr lang="en-AU" sz="2700" b="1" dirty="0"/>
              <a:t>This is despite the fact that less than three quarters (74%) were satisfied with the outcome of their complaint</a:t>
            </a:r>
          </a:p>
          <a:p>
            <a:pPr>
              <a:lnSpc>
                <a:spcPct val="120000"/>
              </a:lnSpc>
              <a:spcBef>
                <a:spcPts val="0"/>
              </a:spcBef>
            </a:pPr>
            <a:endParaRPr lang="en-AU" sz="2500" b="1" dirty="0"/>
          </a:p>
          <a:p>
            <a:pPr marL="0" lvl="0" indent="0">
              <a:lnSpc>
                <a:spcPct val="120000"/>
              </a:lnSpc>
              <a:spcBef>
                <a:spcPts val="0"/>
              </a:spcBef>
            </a:pPr>
            <a:endParaRPr lang="en-AU" b="1" dirty="0"/>
          </a:p>
          <a:p>
            <a:pPr marL="0" lvl="0" indent="0">
              <a:lnSpc>
                <a:spcPct val="120000"/>
              </a:lnSpc>
              <a:spcBef>
                <a:spcPts val="0"/>
              </a:spcBef>
              <a:buNone/>
            </a:pPr>
            <a:endParaRPr lang="en-AU" b="1" dirty="0"/>
          </a:p>
          <a:p>
            <a:pPr marL="0" lvl="0" indent="0">
              <a:lnSpc>
                <a:spcPct val="120000"/>
              </a:lnSpc>
              <a:spcBef>
                <a:spcPts val="0"/>
              </a:spcBef>
            </a:pPr>
            <a:endParaRPr lang="en-AU" b="1" dirty="0"/>
          </a:p>
          <a:p>
            <a:pPr marL="0" lvl="0" indent="0">
              <a:lnSpc>
                <a:spcPct val="100000"/>
              </a:lnSpc>
              <a:spcBef>
                <a:spcPts val="0"/>
              </a:spcBef>
            </a:pPr>
            <a:endParaRPr lang="en-AU" b="1" dirty="0"/>
          </a:p>
          <a:p>
            <a:pPr marL="0" lvl="0" indent="0">
              <a:lnSpc>
                <a:spcPct val="120000"/>
              </a:lnSpc>
              <a:spcBef>
                <a:spcPts val="0"/>
              </a:spcBef>
            </a:pPr>
            <a:endParaRPr lang="en-AU" b="1" dirty="0"/>
          </a:p>
          <a:p>
            <a:pPr lvl="0">
              <a:lnSpc>
                <a:spcPct val="120000"/>
              </a:lnSpc>
            </a:pPr>
            <a:endParaRPr lang="en-AU" b="1" dirty="0"/>
          </a:p>
          <a:p>
            <a:pPr marL="0" indent="0">
              <a:buNone/>
            </a:pPr>
            <a:endParaRPr lang="en-AU" sz="1800" dirty="0"/>
          </a:p>
        </p:txBody>
      </p:sp>
      <p:sp>
        <p:nvSpPr>
          <p:cNvPr id="8" name="Content Placeholder 7">
            <a:extLst>
              <a:ext uri="{FF2B5EF4-FFF2-40B4-BE49-F238E27FC236}">
                <a16:creationId xmlns:a16="http://schemas.microsoft.com/office/drawing/2014/main" id="{B5BFC8C8-5EC2-40DA-BA92-835BEFB2182B}"/>
              </a:ext>
            </a:extLst>
          </p:cNvPr>
          <p:cNvSpPr>
            <a:spLocks noGrp="1"/>
          </p:cNvSpPr>
          <p:nvPr>
            <p:ph sz="half" idx="2"/>
          </p:nvPr>
        </p:nvSpPr>
        <p:spPr>
          <a:xfrm flipH="1">
            <a:off x="11369964" y="1154325"/>
            <a:ext cx="391975" cy="5326108"/>
          </a:xfrm>
        </p:spPr>
        <p:txBody>
          <a:bodyPr>
            <a:normAutofit fontScale="92500" lnSpcReduction="20000"/>
          </a:bodyPr>
          <a:lstStyle/>
          <a:p>
            <a:pPr marL="0" indent="0">
              <a:lnSpc>
                <a:spcPct val="100000"/>
              </a:lnSpc>
              <a:spcBef>
                <a:spcPts val="0"/>
              </a:spcBef>
            </a:pPr>
            <a:endParaRPr lang="en-AU" b="1" dirty="0"/>
          </a:p>
          <a:p>
            <a:pPr>
              <a:lnSpc>
                <a:spcPct val="110000"/>
              </a:lnSpc>
            </a:pPr>
            <a:endParaRPr lang="en-AU" b="1" dirty="0"/>
          </a:p>
          <a:p>
            <a:pPr marL="0" indent="0">
              <a:lnSpc>
                <a:spcPct val="110000"/>
              </a:lnSpc>
              <a:buNone/>
            </a:pPr>
            <a:endParaRPr lang="en-AU" dirty="0"/>
          </a:p>
        </p:txBody>
      </p:sp>
      <p:sp>
        <p:nvSpPr>
          <p:cNvPr id="4" name="Footer Placeholder 3">
            <a:extLst>
              <a:ext uri="{FF2B5EF4-FFF2-40B4-BE49-F238E27FC236}">
                <a16:creationId xmlns:a16="http://schemas.microsoft.com/office/drawing/2014/main" id="{1E58E77D-367C-47BE-BFFD-52A6338D2985}"/>
              </a:ext>
            </a:extLst>
          </p:cNvPr>
          <p:cNvSpPr>
            <a:spLocks noGrp="1"/>
          </p:cNvSpPr>
          <p:nvPr>
            <p:ph type="ftr" sz="quarter" idx="11"/>
          </p:nvPr>
        </p:nvSpPr>
        <p:spPr/>
        <p:txBody>
          <a:bodyPr wrap="none" anchor="b" anchorCtr="1">
            <a:spAutoFit/>
          </a:bodyPr>
          <a:lstStyle/>
          <a:p>
            <a:endParaRPr lang="en-AU"/>
          </a:p>
        </p:txBody>
      </p:sp>
      <p:sp>
        <p:nvSpPr>
          <p:cNvPr id="6" name="Subtitle 2">
            <a:extLst>
              <a:ext uri="{FF2B5EF4-FFF2-40B4-BE49-F238E27FC236}">
                <a16:creationId xmlns:a16="http://schemas.microsoft.com/office/drawing/2014/main" id="{47704543-5014-4B8D-8730-5343E0AD7CFD}"/>
              </a:ext>
            </a:extLst>
          </p:cNvPr>
          <p:cNvSpPr txBox="1">
            <a:spLocks/>
          </p:cNvSpPr>
          <p:nvPr/>
        </p:nvSpPr>
        <p:spPr>
          <a:xfrm>
            <a:off x="1524000" y="1267295"/>
            <a:ext cx="4664365" cy="5256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AU" sz="1800" dirty="0"/>
          </a:p>
        </p:txBody>
      </p:sp>
    </p:spTree>
    <p:extLst>
      <p:ext uri="{BB962C8B-B14F-4D97-AF65-F5344CB8AC3E}">
        <p14:creationId xmlns:p14="http://schemas.microsoft.com/office/powerpoint/2010/main" val="378202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5705BC8-74FB-4D9A-9DCA-7BEE4F8FD4F4}"/>
              </a:ext>
            </a:extLst>
          </p:cNvPr>
          <p:cNvSpPr>
            <a:spLocks noGrp="1"/>
          </p:cNvSpPr>
          <p:nvPr>
            <p:ph type="ftr" sz="quarter" idx="11"/>
          </p:nvPr>
        </p:nvSpPr>
        <p:spPr>
          <a:xfrm>
            <a:off x="6003634" y="6530201"/>
            <a:ext cx="184731" cy="276999"/>
          </a:xfrm>
        </p:spPr>
        <p:txBody>
          <a:bodyPr wrap="none" anchor="b" anchorCtr="1">
            <a:spAutoFit/>
          </a:bodyPr>
          <a:lstStyle/>
          <a:p>
            <a:endParaRPr lang="en-AU" dirty="0"/>
          </a:p>
        </p:txBody>
      </p:sp>
      <p:sp>
        <p:nvSpPr>
          <p:cNvPr id="2" name="Title 1">
            <a:extLst>
              <a:ext uri="{FF2B5EF4-FFF2-40B4-BE49-F238E27FC236}">
                <a16:creationId xmlns:a16="http://schemas.microsoft.com/office/drawing/2014/main" id="{48045447-DAE1-4B82-A72B-B98E08FD6F05}"/>
              </a:ext>
            </a:extLst>
          </p:cNvPr>
          <p:cNvSpPr>
            <a:spLocks noGrp="1"/>
          </p:cNvSpPr>
          <p:nvPr>
            <p:ph type="ctrTitle"/>
          </p:nvPr>
        </p:nvSpPr>
        <p:spPr>
          <a:xfrm>
            <a:off x="891153" y="333375"/>
            <a:ext cx="10367397" cy="6210300"/>
          </a:xfrm>
        </p:spPr>
        <p:txBody>
          <a:bodyPr anchor="ctr">
            <a:normAutofit fontScale="90000"/>
          </a:bodyPr>
          <a:lstStyle/>
          <a:p>
            <a:br>
              <a:rPr lang="en-AU" b="1" dirty="0"/>
            </a:br>
            <a:br>
              <a:rPr lang="en-AU" b="1" dirty="0"/>
            </a:br>
            <a:br>
              <a:rPr lang="en-AU" b="1" dirty="0"/>
            </a:br>
            <a:br>
              <a:rPr lang="en-AU" b="1" dirty="0"/>
            </a:br>
            <a:r>
              <a:rPr lang="en-AU" b="1" dirty="0">
                <a:solidFill>
                  <a:schemeClr val="accent1">
                    <a:lumMod val="50000"/>
                  </a:schemeClr>
                </a:solidFill>
              </a:rPr>
              <a:t>Staff Survey</a:t>
            </a:r>
            <a:br>
              <a:rPr lang="en-AU" dirty="0"/>
            </a:br>
            <a:br>
              <a:rPr lang="en-AU" dirty="0"/>
            </a:br>
            <a:br>
              <a:rPr lang="en-AU" dirty="0"/>
            </a:br>
            <a:br>
              <a:rPr lang="en-AU" dirty="0"/>
            </a:br>
            <a:endParaRPr lang="en-AU" sz="1600" b="1" dirty="0"/>
          </a:p>
        </p:txBody>
      </p:sp>
    </p:spTree>
    <p:extLst>
      <p:ext uri="{BB962C8B-B14F-4D97-AF65-F5344CB8AC3E}">
        <p14:creationId xmlns:p14="http://schemas.microsoft.com/office/powerpoint/2010/main" val="2790222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B4D15C8FDBDB44822CD64D1B63598E" ma:contentTypeVersion="13" ma:contentTypeDescription="Create a new document." ma:contentTypeScope="" ma:versionID="eab6127be1138cba8f7f781cf28f7eea">
  <xsd:schema xmlns:xsd="http://www.w3.org/2001/XMLSchema" xmlns:xs="http://www.w3.org/2001/XMLSchema" xmlns:p="http://schemas.microsoft.com/office/2006/metadata/properties" xmlns:ns2="30d41e14-cc13-47cc-b4e0-20740e358066" xmlns:ns3="ae8825df-77e1-4478-97a1-cc3b7cf26a25" targetNamespace="http://schemas.microsoft.com/office/2006/metadata/properties" ma:root="true" ma:fieldsID="0f3f18b34467579ea403b5436eb98cd2" ns2:_="" ns3:_="">
    <xsd:import namespace="30d41e14-cc13-47cc-b4e0-20740e358066"/>
    <xsd:import namespace="ae8825df-77e1-4478-97a1-cc3b7cf26a2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d41e14-cc13-47cc-b4e0-20740e358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8825df-77e1-4478-97a1-cc3b7cf26a2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109EC4-03C5-4CBB-AAF9-FB8484C87E3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e8825df-77e1-4478-97a1-cc3b7cf26a25"/>
    <ds:schemaRef ds:uri="30d41e14-cc13-47cc-b4e0-20740e358066"/>
    <ds:schemaRef ds:uri="http://www.w3.org/XML/1998/namespace"/>
    <ds:schemaRef ds:uri="http://purl.org/dc/dcmitype/"/>
  </ds:schemaRefs>
</ds:datastoreItem>
</file>

<file path=customXml/itemProps2.xml><?xml version="1.0" encoding="utf-8"?>
<ds:datastoreItem xmlns:ds="http://schemas.openxmlformats.org/officeDocument/2006/customXml" ds:itemID="{F644E0BE-84A4-4F6D-9B6E-4265C1FBB4A0}">
  <ds:schemaRefs>
    <ds:schemaRef ds:uri="http://schemas.microsoft.com/sharepoint/v3/contenttype/forms"/>
  </ds:schemaRefs>
</ds:datastoreItem>
</file>

<file path=customXml/itemProps3.xml><?xml version="1.0" encoding="utf-8"?>
<ds:datastoreItem xmlns:ds="http://schemas.openxmlformats.org/officeDocument/2006/customXml" ds:itemID="{C0902DB6-4907-4E12-A668-E6D54424EF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d41e14-cc13-47cc-b4e0-20740e358066"/>
    <ds:schemaRef ds:uri="ae8825df-77e1-4478-97a1-cc3b7cf26a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2900</TotalTime>
  <Words>2243</Words>
  <Application>Microsoft Office PowerPoint</Application>
  <PresentationFormat>Widescreen</PresentationFormat>
  <Paragraphs>233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   EWOSA Summary Report  Prepared by: Peter Hine Front Window Consulting August 2021  </vt:lpstr>
      <vt:lpstr>Methodology</vt:lpstr>
      <vt:lpstr>    General Public Survey    </vt:lpstr>
      <vt:lpstr>Key Findings</vt:lpstr>
      <vt:lpstr>Total Awareness of the Energy and Water Ombudsman of South Australia</vt:lpstr>
      <vt:lpstr>    Customer Survey    </vt:lpstr>
      <vt:lpstr>Key Findings</vt:lpstr>
      <vt:lpstr>Key Findings</vt:lpstr>
      <vt:lpstr>    Staff Survey    </vt:lpstr>
      <vt:lpstr>Key Findings</vt:lpstr>
      <vt:lpstr>Key Findings</vt:lpstr>
      <vt:lpstr>    Stakeholder Interviews   </vt:lpstr>
      <vt:lpstr>Key Findings</vt:lpstr>
      <vt:lpstr>Key Findings</vt:lpstr>
      <vt:lpstr>Key Findings</vt:lpstr>
      <vt:lpstr>Key Findings</vt:lpstr>
      <vt:lpstr>Key Findings</vt:lpstr>
      <vt:lpstr>Key Findings</vt:lpstr>
      <vt:lpstr>Key Findings</vt:lpstr>
      <vt:lpstr>Key Findings</vt:lpstr>
      <vt:lpstr>Key Findings</vt:lpstr>
      <vt:lpstr>Key Findings</vt:lpstr>
      <vt:lpstr>    Conclusions    </vt:lpstr>
      <vt:lpstr>Conclusions</vt:lpstr>
      <vt:lpstr>Conclusions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 Review - Report August 2021</dc:title>
  <dc:creator/>
  <cp:keywords/>
  <cp:lastModifiedBy>Lisa Wong</cp:lastModifiedBy>
  <cp:revision>315</cp:revision>
  <cp:lastPrinted>2021-08-15T08:53:48Z</cp:lastPrinted>
  <dcterms:created xsi:type="dcterms:W3CDTF">2018-01-01T21:21:09Z</dcterms:created>
  <dcterms:modified xsi:type="dcterms:W3CDTF">2021-09-14T04:00:02Z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ProgramsCount">
    <vt:i4>0</vt:i4>
  </property>
  <property fmtid="{D5CDD505-2E9C-101B-9397-08002B2CF9AE}" pid="3" name="LM SIP Document Sensitivity">
    <vt:lpwstr/>
  </property>
  <property fmtid="{D5CDD505-2E9C-101B-9397-08002B2CF9AE}" pid="4" name="Document Author">
    <vt:lpwstr>AU\e301814</vt:lpwstr>
  </property>
  <property fmtid="{D5CDD505-2E9C-101B-9397-08002B2CF9AE}" pid="5" name="Document Sensitivity">
    <vt:lpwstr>1</vt:lpwstr>
  </property>
  <property fmtid="{D5CDD505-2E9C-101B-9397-08002B2CF9AE}" pid="6" name="ThirdParty">
    <vt:lpwstr/>
  </property>
  <property fmtid="{D5CDD505-2E9C-101B-9397-08002B2CF9AE}" pid="7" name="OCI Restriction">
    <vt:bool>false</vt:bool>
  </property>
  <property fmtid="{D5CDD505-2E9C-101B-9397-08002B2CF9AE}" pid="8" name="OCI Additional Info">
    <vt:lpwstr/>
  </property>
  <property fmtid="{D5CDD505-2E9C-101B-9397-08002B2CF9AE}" pid="9" name="Allow Header Overwrite">
    <vt:bool>true</vt:bool>
  </property>
  <property fmtid="{D5CDD505-2E9C-101B-9397-08002B2CF9AE}" pid="10" name="Allow Footer Overwrite">
    <vt:bool>true</vt:bool>
  </property>
  <property fmtid="{D5CDD505-2E9C-101B-9397-08002B2CF9AE}" pid="11" name="Multiple Selected">
    <vt:lpwstr>-1</vt:lpwstr>
  </property>
  <property fmtid="{D5CDD505-2E9C-101B-9397-08002B2CF9AE}" pid="12" name="SIPLongWording">
    <vt:lpwstr/>
  </property>
  <property fmtid="{D5CDD505-2E9C-101B-9397-08002B2CF9AE}" pid="13" name="ExpCountry">
    <vt:lpwstr/>
  </property>
  <property fmtid="{D5CDD505-2E9C-101B-9397-08002B2CF9AE}" pid="14" name="TextBoxAndDropdownValues">
    <vt:lpwstr/>
  </property>
  <property fmtid="{D5CDD505-2E9C-101B-9397-08002B2CF9AE}" pid="15" name="ContentTypeId">
    <vt:lpwstr>0x010100D3B4D15C8FDBDB44822CD64D1B63598E</vt:lpwstr>
  </property>
</Properties>
</file>